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4"/>
  </p:notesMasterIdLst>
  <p:sldIdLst>
    <p:sldId id="269" r:id="rId2"/>
    <p:sldId id="357" r:id="rId3"/>
    <p:sldId id="411" r:id="rId4"/>
    <p:sldId id="361" r:id="rId5"/>
    <p:sldId id="412" r:id="rId6"/>
    <p:sldId id="476" r:id="rId7"/>
    <p:sldId id="477" r:id="rId8"/>
    <p:sldId id="359" r:id="rId9"/>
    <p:sldId id="414" r:id="rId10"/>
    <p:sldId id="360" r:id="rId11"/>
    <p:sldId id="421" r:id="rId12"/>
    <p:sldId id="429" r:id="rId13"/>
    <p:sldId id="430" r:id="rId14"/>
    <p:sldId id="401" r:id="rId15"/>
    <p:sldId id="358" r:id="rId16"/>
    <p:sldId id="413" r:id="rId17"/>
    <p:sldId id="362" r:id="rId18"/>
    <p:sldId id="415" r:id="rId19"/>
    <p:sldId id="416" r:id="rId20"/>
    <p:sldId id="417" r:id="rId21"/>
    <p:sldId id="418" r:id="rId22"/>
    <p:sldId id="419" r:id="rId23"/>
    <p:sldId id="422" r:id="rId24"/>
    <p:sldId id="423" r:id="rId25"/>
    <p:sldId id="424" r:id="rId26"/>
    <p:sldId id="425" r:id="rId27"/>
    <p:sldId id="426" r:id="rId28"/>
    <p:sldId id="427" r:id="rId29"/>
    <p:sldId id="428" r:id="rId30"/>
    <p:sldId id="431" r:id="rId31"/>
    <p:sldId id="433" r:id="rId32"/>
    <p:sldId id="460" r:id="rId33"/>
    <p:sldId id="438" r:id="rId34"/>
    <p:sldId id="434" r:id="rId35"/>
    <p:sldId id="435" r:id="rId36"/>
    <p:sldId id="457" r:id="rId37"/>
    <p:sldId id="456" r:id="rId38"/>
    <p:sldId id="437" r:id="rId39"/>
    <p:sldId id="461" r:id="rId40"/>
    <p:sldId id="462" r:id="rId41"/>
    <p:sldId id="463" r:id="rId42"/>
    <p:sldId id="466" r:id="rId43"/>
    <p:sldId id="464" r:id="rId44"/>
    <p:sldId id="478" r:id="rId45"/>
    <p:sldId id="474" r:id="rId46"/>
    <p:sldId id="441" r:id="rId47"/>
    <p:sldId id="442" r:id="rId48"/>
    <p:sldId id="443" r:id="rId49"/>
    <p:sldId id="446" r:id="rId50"/>
    <p:sldId id="468" r:id="rId51"/>
    <p:sldId id="467" r:id="rId52"/>
    <p:sldId id="469" r:id="rId53"/>
    <p:sldId id="449" r:id="rId54"/>
    <p:sldId id="465" r:id="rId55"/>
    <p:sldId id="470" r:id="rId56"/>
    <p:sldId id="451" r:id="rId57"/>
    <p:sldId id="471" r:id="rId58"/>
    <p:sldId id="472" r:id="rId59"/>
    <p:sldId id="473" r:id="rId60"/>
    <p:sldId id="454" r:id="rId61"/>
    <p:sldId id="475" r:id="rId62"/>
    <p:sldId id="270" r:id="rId63"/>
  </p:sldIdLst>
  <p:sldSz cx="9144000" cy="5143500" type="screen16x9"/>
  <p:notesSz cx="6797675" cy="9926638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orient="horz" pos="2981" userDrawn="1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5984"/>
    <a:srgbClr val="E20004"/>
    <a:srgbClr val="6B6B6B"/>
    <a:srgbClr val="C8D1E4"/>
    <a:srgbClr val="AFBED9"/>
    <a:srgbClr val="93A9CF"/>
    <a:srgbClr val="6A8FC3"/>
    <a:srgbClr val="4C7CB6"/>
    <a:srgbClr val="4572A7"/>
    <a:srgbClr val="3E6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0" autoAdjust="0"/>
    <p:restoredTop sz="86475" autoAdjust="0"/>
  </p:normalViewPr>
  <p:slideViewPr>
    <p:cSldViewPr showGuides="1">
      <p:cViewPr varScale="1">
        <p:scale>
          <a:sx n="105" d="100"/>
          <a:sy n="105" d="100"/>
        </p:scale>
        <p:origin x="-1044" y="-90"/>
      </p:cViewPr>
      <p:guideLst>
        <p:guide orient="horz" pos="1620"/>
        <p:guide orient="horz" pos="2981"/>
        <p:guide orient="horz" pos="352"/>
        <p:guide orient="horz" pos="940"/>
        <p:guide pos="2880"/>
        <p:guide pos="385"/>
        <p:guide pos="1565"/>
        <p:guide pos="5193"/>
        <p:guide pos="4069"/>
      </p:guideLst>
    </p:cSldViewPr>
  </p:slideViewPr>
  <p:outlineViewPr>
    <p:cViewPr>
      <p:scale>
        <a:sx n="33" d="100"/>
        <a:sy n="33" d="100"/>
      </p:scale>
      <p:origin x="0" y="63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3" tIns="46131" rIns="92263" bIns="4613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263" tIns="46131" rIns="92263" bIns="4613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668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975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60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56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DECA-DAED-49E8-AB44-A10369DCE766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nd=D0AC860B3ECFBC1833DF9FC059B85C07&amp;req=doc&amp;base=LAW&amp;n=350817&amp;dst=100438&amp;fld=134&amp;REFFIELD=134&amp;REFDST=100011&amp;REFDOC=139321&amp;REFBASE=RLAW411&amp;stat=refcode%3D16876%3Bdstident%3D100438%3Bindex%3D29&amp;date=25.10.2020" TargetMode="External"/><Relationship Id="rId2" Type="http://schemas.openxmlformats.org/officeDocument/2006/relationships/hyperlink" Target="https://login.consultant.ru/link/?rnd=D0AC860B3ECFBC1833DF9FC059B85C07&amp;req=doc&amp;base=LAW&amp;n=350817&amp;dst=100136&amp;fld=134&amp;REFFIELD=134&amp;REFDST=100011&amp;REFDOC=139321&amp;REFBASE=RLAW411&amp;stat=refcode%3D16876%3Bdstident%3D100136%3Bindex%3D29&amp;date=25.10.202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login.consultant.ru/link/?rnd=D0AC860B3ECFBC1833DF9FC059B85C07&amp;req=doc&amp;base=LAW&amp;n=350817&amp;dst=105607&amp;fld=134&amp;REFFIELD=134&amp;REFDST=100014&amp;REFDOC=139321&amp;REFBASE=RLAW411&amp;stat=refcode%3D16876%3Bdstident%3D105607%3Bindex%3D32&amp;date=25.10.2020" TargetMode="External"/><Relationship Id="rId5" Type="http://schemas.openxmlformats.org/officeDocument/2006/relationships/hyperlink" Target="https://login.consultant.ru/link/?rnd=D0AC860B3ECFBC1833DF9FC059B85C07&amp;req=doc&amp;base=LAW&amp;n=350817&amp;dst=105377&amp;fld=134&amp;REFFIELD=134&amp;REFDST=100013&amp;REFDOC=139321&amp;REFBASE=RLAW411&amp;stat=refcode%3D16876%3Bdstident%3D105377%3Bindex%3D31&amp;date=25.10.2020" TargetMode="External"/><Relationship Id="rId4" Type="http://schemas.openxmlformats.org/officeDocument/2006/relationships/hyperlink" Target="https://login.consultant.ru/link/?rnd=D0AC860B3ECFBC1833DF9FC059B85C07&amp;req=doc&amp;base=LAW&amp;n=350817&amp;dst=105326&amp;fld=134&amp;REFFIELD=134&amp;REFDST=100012&amp;REFDOC=139321&amp;REFBASE=RLAW411&amp;stat=refcode%3D16876%3Bdstident%3D105326%3Bindex%3D30&amp;date=25.10.2020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nd=D0AC860B3ECFBC1833DF9FC059B85C07&amp;req=doc&amp;base=LAW&amp;n=350817&amp;dst=102892&amp;fld=134&amp;REFFIELD=134&amp;REFDST=100018&amp;REFDOC=139321&amp;REFBASE=RLAW411&amp;stat=refcode%3D16876%3Bdstident%3D102892%3Bindex%3D38&amp;date=25.10.2020" TargetMode="External"/><Relationship Id="rId2" Type="http://schemas.openxmlformats.org/officeDocument/2006/relationships/hyperlink" Target="https://login.consultant.ru/link/?rnd=D0AC860B3ECFBC1833DF9FC059B85C07&amp;req=doc&amp;base=LAW&amp;n=350817&amp;dst=100711&amp;fld=134&amp;REFFIELD=134&amp;REFDST=100017&amp;REFDOC=139321&amp;REFBASE=RLAW411&amp;stat=refcode%3D16876%3Bdstident%3D100711%3Bindex%3D37&amp;date=25.10.202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login.consultant.ru/link/?rnd=D0AC860B3ECFBC1833DF9FC059B85C07&amp;req=doc&amp;base=LAW&amp;n=350817&amp;dst=104529&amp;fld=134&amp;REFFIELD=134&amp;REFDST=100020&amp;REFDOC=139321&amp;REFBASE=RLAW411&amp;stat=refcode%3D16876%3Bdstident%3D104529%3Bindex%3D40&amp;date=25.10.2020" TargetMode="External"/><Relationship Id="rId5" Type="http://schemas.openxmlformats.org/officeDocument/2006/relationships/hyperlink" Target="https://login.consultant.ru/link/?rnd=D0AC860B3ECFBC1833DF9FC059B85C07&amp;req=doc&amp;base=LAW&amp;n=350817&amp;dst=104496&amp;fld=134&amp;REFFIELD=134&amp;REFDST=100020&amp;REFDOC=139321&amp;REFBASE=RLAW411&amp;stat=refcode%3D16876%3Bdstident%3D104496%3Bindex%3D40&amp;date=25.10.2020" TargetMode="External"/><Relationship Id="rId4" Type="http://schemas.openxmlformats.org/officeDocument/2006/relationships/hyperlink" Target="https://login.consultant.ru/link/?rnd=D0AC860B3ECFBC1833DF9FC059B85C07&amp;req=doc&amp;base=LAW&amp;n=350817&amp;dst=104304&amp;fld=134&amp;REFFIELD=134&amp;REFDST=100019&amp;REFDOC=139321&amp;REFBASE=RLAW411&amp;stat=refcode%3D16876%3Bdstident%3D104304%3Bindex%3D39&amp;date=25.10.2020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nd=D0AC860B3ECFBC1833DF9FC059B85C07&amp;req=doc&amp;base=LAW&amp;n=350817&amp;dst=104925&amp;fld=134&amp;REFFIELD=134&amp;REFDST=100022&amp;REFDOC=139321&amp;REFBASE=RLAW411&amp;stat=refcode%3D16876;dstident%3D104925;index%3D42&amp;date=25.10.2020" TargetMode="External"/><Relationship Id="rId2" Type="http://schemas.openxmlformats.org/officeDocument/2006/relationships/hyperlink" Target="https://login.consultant.ru/link/?rnd=D0AC860B3ECFBC1833DF9FC059B85C07&amp;req=doc&amp;base=LAW&amp;n=350817&amp;dst=105560&amp;fld=134&amp;REFFIELD=134&amp;REFDST=100021&amp;REFDOC=139321&amp;REFBASE=RLAW411&amp;stat=refcode%3D16876;dstident%3D105560;index%3D41&amp;date=25.10.2020" TargetMode="Externa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8212DBE25F0B8ABEEDAF3824339BD82D457277B90C1EDDF634A4C260B699133AA235C2D1A6B514A3CAB8A80540F109B43E9BF767EBC0E7DBOCAEM" TargetMode="External"/><Relationship Id="rId13" Type="http://schemas.openxmlformats.org/officeDocument/2006/relationships/hyperlink" Target="consultantplus://offline/ref=8212DBE25F0B8ABEEDAF3824339BD82D457277B90C1EDDF634A4C260B699133AA235C2D1A6B610A7CAB8A80540F109B43E9BF767EBC0E7DBOCAEM" TargetMode="External"/><Relationship Id="rId18" Type="http://schemas.openxmlformats.org/officeDocument/2006/relationships/hyperlink" Target="consultantplus://offline/ref=8212DBE25F0B8ABEEDAF3824339BD82D457277B90C1EDDF634A4C260B699133AA235C2D1A6B617A1CEB8A80540F109B43E9BF767EBC0E7DBOCAEM" TargetMode="External"/><Relationship Id="rId3" Type="http://schemas.openxmlformats.org/officeDocument/2006/relationships/hyperlink" Target="consultantplus://offline/ref=8212DBE25F0B8ABEEDAF3824339BD82D457277B90C1EDDF634A4C260B699133AA235C2D1A6B511A7CCB8A80540F109B43E9BF767EBC0E7DBOCAEM" TargetMode="External"/><Relationship Id="rId21" Type="http://schemas.openxmlformats.org/officeDocument/2006/relationships/hyperlink" Target="consultantplus://offline/ref=8212DBE25F0B8ABEEDAF3824339BD82D457277B90C1EDDF634A4C260B699133AA235C2D1A6B617A0C8B8A80540F109B43E9BF767EBC0E7DBOCAEM" TargetMode="External"/><Relationship Id="rId7" Type="http://schemas.openxmlformats.org/officeDocument/2006/relationships/hyperlink" Target="consultantplus://offline/ref=8212DBE25F0B8ABEEDAF3824339BD82D457277B90C1EDDF634A4C260B699133AA235C2D1A6B515A3CFB8A80540F109B43E9BF767EBC0E7DBOCAEM" TargetMode="External"/><Relationship Id="rId12" Type="http://schemas.openxmlformats.org/officeDocument/2006/relationships/hyperlink" Target="consultantplus://offline/ref=8212DBE25F0B8ABEEDAF3824339BD82D457277B90C1EDDF634A4C260B699133AA235C2D1A6B518A2C5B8A80540F109B43E9BF767EBC0E7DBOCAEM" TargetMode="External"/><Relationship Id="rId17" Type="http://schemas.openxmlformats.org/officeDocument/2006/relationships/hyperlink" Target="consultantplus://offline/ref=8212DBE25F0B8ABEEDAF3824339BD82D457277B90C1EDDF634A4C260B699133AA235C2D1A6B617A5C4B8A80540F109B43E9BF767EBC0E7DBOCAEM" TargetMode="External"/><Relationship Id="rId2" Type="http://schemas.openxmlformats.org/officeDocument/2006/relationships/hyperlink" Target="consultantplus://offline/ref=8212DBE25F0B8ABEEDAF3824339BD82D457277B90C1EDDF634A4C260B699133AA235C2D1A6B416A4C9B8A80540F109B43E9BF767EBC0E7DBOCAEM" TargetMode="External"/><Relationship Id="rId16" Type="http://schemas.openxmlformats.org/officeDocument/2006/relationships/hyperlink" Target="consultantplus://offline/ref=8212DBE25F0B8ABEEDAF3824339BD82D457277B90C1EDDF634A4C260B699133AA235C2D1A6B614A4C5B8A80540F109B43E9BF767EBC0E7DBOCAEM" TargetMode="External"/><Relationship Id="rId20" Type="http://schemas.openxmlformats.org/officeDocument/2006/relationships/hyperlink" Target="consultantplus://offline/ref=8212DBE25F0B8ABEEDAF3824339BD82D457277B90C1EDDF634A4C260B699133AA235C2D1A6B617A0CEB8A80540F109B43E9BF767EBC0E7DBOCAE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consultantplus://offline/ref=8212DBE25F0B8ABEEDAF3824339BD82D457277B90C1EDDF634A4C260B699133AA235C2D1A6B513A2CCB8A80540F109B43E9BF767EBC0E7DBOCAEM" TargetMode="External"/><Relationship Id="rId11" Type="http://schemas.openxmlformats.org/officeDocument/2006/relationships/hyperlink" Target="consultantplus://offline/ref=8212DBE25F0B8ABEEDAF3824339BD82D457277B90C1EDDF634A4C260B699133AA235C2D1A6B519ADCAB8A80540F109B43E9BF767EBC0E7DBOCAEM" TargetMode="External"/><Relationship Id="rId5" Type="http://schemas.openxmlformats.org/officeDocument/2006/relationships/hyperlink" Target="consultantplus://offline/ref=8212DBE25F0B8ABEEDAF3824339BD82D457277B90C1EDDF634A4C260B699133AA235C2D1A6B510ADC9B8A80540F109B43E9BF767EBC0E7DBOCAEM" TargetMode="External"/><Relationship Id="rId15" Type="http://schemas.openxmlformats.org/officeDocument/2006/relationships/hyperlink" Target="consultantplus://offline/ref=8212DBE25F0B8ABEEDAF3824339BD82D457277B90C1EDDF634A4C260B699133AA235C2D1A6B615A3C8B8A80540F109B43E9BF767EBC0E7DBOCAEM" TargetMode="External"/><Relationship Id="rId10" Type="http://schemas.openxmlformats.org/officeDocument/2006/relationships/hyperlink" Target="consultantplus://offline/ref=8212DBE25F0B8ABEEDAF3824339BD82D457277B90C1EDDF634A4C260B699133AA235C2D1A6B517A7CCB8A80540F109B43E9BF767EBC0E7DBOCAEM" TargetMode="External"/><Relationship Id="rId19" Type="http://schemas.openxmlformats.org/officeDocument/2006/relationships/hyperlink" Target="consultantplus://offline/ref=8212DBE25F0B8ABEEDAF3824339BD82D457277B90C1EDDF634A4C260B699133AA235C2D1A6B617A1CAB8A80540F109B43E9BF767EBC0E7DBOCAEM" TargetMode="External"/><Relationship Id="rId4" Type="http://schemas.openxmlformats.org/officeDocument/2006/relationships/hyperlink" Target="consultantplus://offline/ref=8212DBE25F0B8ABEEDAF3824339BD82D457277B90C1EDDF634A4C260B699133AA235C2D1A6B511A3C8B8A80540F109B43E9BF767EBC0E7DBOCAEM" TargetMode="External"/><Relationship Id="rId9" Type="http://schemas.openxmlformats.org/officeDocument/2006/relationships/hyperlink" Target="consultantplus://offline/ref=8212DBE25F0B8ABEEDAF3824339BD82D457277B90C1EDDF634A4C260B699133AA235C2D1A6B514ADCFB8A80540F109B43E9BF767EBC0E7DBOCAEM" TargetMode="External"/><Relationship Id="rId14" Type="http://schemas.openxmlformats.org/officeDocument/2006/relationships/hyperlink" Target="consultantplus://offline/ref=8212DBE25F0B8ABEEDAF3824339BD82D457277B90C1EDDF634A4C260B699133AA235C2D1A6B613A5CDB8A80540F109B43E9BF767EBC0E7DBOCAEM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51D7C6B3E2B619D738BF95C6FED0950EEDA8F205033E3B0E3451A147108155B36E84710B30F90BDFE313698E0FE3044DE955B3064FFACA0N3D4M" TargetMode="External"/><Relationship Id="rId2" Type="http://schemas.openxmlformats.org/officeDocument/2006/relationships/hyperlink" Target="consultantplus://offline/ref=151D7C6B3E2B619D738BF95C6FED0950EEDA8F205033E3B0E3451A147108155B36E84710B30E97B6FE313698E0FE3044DE955B3064FFACA0N3D4M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consultantplus://offline/ref=151D7C6B3E2B619D738BF95C6FED0950EEDA8F205033E3B0E3451A147108155B36E84710B30E9ABDFD313698E0FE3044DE955B3064FFACA0N3D4M" TargetMode="External"/><Relationship Id="rId4" Type="http://schemas.openxmlformats.org/officeDocument/2006/relationships/hyperlink" Target="consultantplus://offline/ref=151D7C6B3E2B619D738BF95C6FED0950EEDA8F205033E3B0E3451A147108155B36E84710B30F90B8FF313698E0FE3044DE955B3064FFACA0N3D4M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nd=D0AC860B3ECFBC1833DF9FC059B85C07&amp;req=doc&amp;base=LAW&amp;n=348019&amp;dst=7804&amp;fld=134&amp;REFFIELD=134&amp;REFDST=100046&amp;REFDOC=263934&amp;REFBASE=PBI&amp;stat=refcode%3D10881%3Bdstident%3D7804%3Bindex%3D71&amp;date=25.10.2020" TargetMode="External"/><Relationship Id="rId2" Type="http://schemas.openxmlformats.org/officeDocument/2006/relationships/hyperlink" Target="https://login.consultant.ru/link/?rnd=D0AC860B3ECFBC1833DF9FC059B85C07&amp;req=doc&amp;base=LAW&amp;n=348019&amp;dst=13696&amp;fld=134&amp;REFFIELD=134&amp;REFDST=100046&amp;REFDOC=263934&amp;REFBASE=PBI&amp;stat=refcode%3D10881%3Bdstident%3D13696%3Bindex%3D71&amp;date=25.10.2020" TargetMode="Externa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nd=3656469299F1E649A811F73FEB6FE0FE&amp;req=doc&amp;base=LAW&amp;n=365267&amp;dst=11489&amp;fld=134&amp;REFFIELD=134&amp;REFDST=100190&amp;REFDOC=247276&amp;REFBASE=PBI&amp;stat=refcode%3D10881%3Bdstident%3D11489%3Bindex%3D287&amp;date=26.10.2020" TargetMode="Externa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1F89A34BE08531F94DBBB58B0CB5CF97A55AD4253CB333B0258A415C834187EE1E69A7FCBD289EC523C02ED1BG649H" TargetMode="External"/><Relationship Id="rId2" Type="http://schemas.openxmlformats.org/officeDocument/2006/relationships/hyperlink" Target="consultantplus://offline/ref=01F89A34BE08531F94DBA950A1CB5CF97857A44656C4333B0258A415C834187EF3E6C273CBDB97EE582954BC5D3CEA206D6F8575639018F5GB4DH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consultantplus://offline/ref=01F89A34BE08531F94DBA950A1CB5CF97856AC425DCB333B0258A415C834187EE1E69A7FCBD289EC523C02ED1BG649H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2067694"/>
            <a:ext cx="7772400" cy="11025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0" dirty="0" smtClean="0">
                <a:solidFill>
                  <a:prstClr val="white"/>
                </a:solidFill>
              </a:rPr>
              <a:t/>
            </a:r>
            <a:br>
              <a:rPr lang="ru-RU" sz="1800" b="0" dirty="0" smtClean="0">
                <a:solidFill>
                  <a:prstClr val="white"/>
                </a:solidFill>
              </a:rPr>
            </a:br>
            <a:r>
              <a:rPr lang="ru-RU" sz="1800" b="0" dirty="0" smtClean="0">
                <a:solidFill>
                  <a:prstClr val="white"/>
                </a:solidFill>
              </a:rPr>
              <a:t>УФНС </a:t>
            </a:r>
            <a:r>
              <a:rPr lang="ru-RU" sz="1800" b="0" dirty="0">
                <a:solidFill>
                  <a:prstClr val="white"/>
                </a:solidFill>
              </a:rPr>
              <a:t>России по Иркутской области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/>
              <a:t>Отмена ЕНВД.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Переход </a:t>
            </a:r>
            <a:r>
              <a:rPr lang="ru-RU" sz="2000" dirty="0"/>
              <a:t>на альтернативные режимы налогообложения. </a:t>
            </a:r>
            <a:r>
              <a:rPr lang="ru-RU" sz="2000" dirty="0" smtClean="0"/>
              <a:t>Итоги</a:t>
            </a:r>
            <a:r>
              <a:rPr lang="ru-RU" sz="2000" dirty="0"/>
              <a:t>.</a:t>
            </a:r>
            <a:endParaRPr lang="ru-RU" sz="22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75556" y="3291830"/>
            <a:ext cx="7992888" cy="1656184"/>
          </a:xfrm>
        </p:spPr>
        <p:txBody>
          <a:bodyPr>
            <a:normAutofit fontScale="92500" lnSpcReduction="20000"/>
          </a:bodyPr>
          <a:lstStyle/>
          <a:p>
            <a:pPr algn="l"/>
            <a:endParaRPr lang="ru-RU" sz="1800" dirty="0" smtClean="0"/>
          </a:p>
          <a:p>
            <a:pPr algn="l"/>
            <a:endParaRPr lang="ru-RU" sz="1800" dirty="0" smtClean="0"/>
          </a:p>
          <a:p>
            <a:pPr algn="l"/>
            <a:r>
              <a:rPr lang="ru-RU" sz="1800" dirty="0" smtClean="0"/>
              <a:t>Дерягина Светлана Сергеевна</a:t>
            </a:r>
            <a:endParaRPr lang="ru-RU" sz="1800" dirty="0"/>
          </a:p>
          <a:p>
            <a:pPr algn="l"/>
            <a:r>
              <a:rPr lang="ru-RU" sz="1800" dirty="0"/>
              <a:t>н</a:t>
            </a:r>
            <a:r>
              <a:rPr lang="ru-RU" sz="1800" dirty="0" smtClean="0"/>
              <a:t>ачальник отдела налогообложения юридических лиц</a:t>
            </a:r>
          </a:p>
          <a:p>
            <a:pPr algn="l"/>
            <a:endParaRPr lang="ru-RU" sz="1800" dirty="0" smtClean="0"/>
          </a:p>
          <a:p>
            <a:r>
              <a:rPr lang="ru-RU" sz="1800" dirty="0" smtClean="0"/>
              <a:t>25.02.2021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9699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275607"/>
            <a:ext cx="7632700" cy="343609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Предельный </a:t>
            </a:r>
            <a:r>
              <a:rPr lang="ru-RU" dirty="0">
                <a:solidFill>
                  <a:schemeClr val="tx1"/>
                </a:solidFill>
              </a:rPr>
              <a:t>размер доходов при УСН увеличен со 150 </a:t>
            </a:r>
            <a:r>
              <a:rPr lang="ru-RU" dirty="0" err="1">
                <a:solidFill>
                  <a:schemeClr val="tx1"/>
                </a:solidFill>
              </a:rPr>
              <a:t>млн.руб</a:t>
            </a:r>
            <a:r>
              <a:rPr lang="ru-RU" dirty="0">
                <a:solidFill>
                  <a:schemeClr val="tx1"/>
                </a:solidFill>
              </a:rPr>
              <a:t>. до 200 </a:t>
            </a:r>
            <a:r>
              <a:rPr lang="ru-RU" dirty="0" err="1">
                <a:solidFill>
                  <a:schemeClr val="tx1"/>
                </a:solidFill>
              </a:rPr>
              <a:t>млн.руб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с увеличением размера налоговых ставок на суммы превышения с 6 до 8 % и с 15 до 20 %).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Средняя </a:t>
            </a:r>
            <a:r>
              <a:rPr lang="ru-RU" dirty="0">
                <a:solidFill>
                  <a:schemeClr val="tx1"/>
                </a:solidFill>
              </a:rPr>
              <a:t>численность для применения УСН также увеличилась со 100 до 130 человек.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548638" cy="716806"/>
          </a:xfrm>
        </p:spPr>
        <p:txBody>
          <a:bodyPr/>
          <a:lstStyle/>
          <a:p>
            <a:pPr algn="ctr"/>
            <a:r>
              <a:rPr lang="ru-RU" sz="2400" dirty="0"/>
              <a:t>ОСНОВНЫЕ </a:t>
            </a:r>
            <a:r>
              <a:rPr lang="ru-RU" sz="2400" dirty="0" smtClean="0"/>
              <a:t>ОСОБЕННОСТИ </a:t>
            </a:r>
            <a:r>
              <a:rPr lang="ru-RU" sz="2400" dirty="0"/>
              <a:t>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02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059583"/>
            <a:ext cx="7632700" cy="3652118"/>
          </a:xfrm>
        </p:spPr>
        <p:txBody>
          <a:bodyPr/>
          <a:lstStyle/>
          <a:p>
            <a:pPr marL="0"/>
            <a:r>
              <a:rPr lang="ru-RU" sz="2000" dirty="0" smtClean="0">
                <a:solidFill>
                  <a:schemeClr val="tx1"/>
                </a:solidFill>
              </a:rPr>
              <a:t>Выбор объекта:</a:t>
            </a:r>
          </a:p>
          <a:p>
            <a:pPr marL="0"/>
            <a:r>
              <a:rPr lang="ru-RU" sz="2000" dirty="0" smtClean="0">
                <a:solidFill>
                  <a:schemeClr val="tx1"/>
                </a:solidFill>
              </a:rPr>
              <a:t>При </a:t>
            </a:r>
            <a:r>
              <a:rPr lang="ru-RU" sz="2000" dirty="0">
                <a:solidFill>
                  <a:schemeClr val="tx1"/>
                </a:solidFill>
              </a:rPr>
              <a:t>объекте доходы налоговая ставка в размере 6 % фактически </a:t>
            </a:r>
            <a:r>
              <a:rPr lang="ru-RU" sz="2000" dirty="0" err="1">
                <a:solidFill>
                  <a:schemeClr val="tx1"/>
                </a:solidFill>
              </a:rPr>
              <a:t>презюмирует</a:t>
            </a:r>
            <a:r>
              <a:rPr lang="ru-RU" sz="2000" dirty="0">
                <a:solidFill>
                  <a:schemeClr val="tx1"/>
                </a:solidFill>
              </a:rPr>
              <a:t> определенную часть расхода как 60 процентов дохода. </a:t>
            </a:r>
          </a:p>
          <a:p>
            <a:pPr marL="0"/>
            <a:r>
              <a:rPr lang="ru-RU" sz="2000" dirty="0" smtClean="0">
                <a:solidFill>
                  <a:schemeClr val="tx1"/>
                </a:solidFill>
              </a:rPr>
              <a:t>Выбранный </a:t>
            </a:r>
            <a:r>
              <a:rPr lang="ru-RU" sz="2000" dirty="0">
                <a:solidFill>
                  <a:schemeClr val="tx1"/>
                </a:solidFill>
              </a:rPr>
              <a:t>объект налогообложения должен применяться до конца года. Сменить объект налогообложения можно только со следующего года. В середине года сменить объект налогообложения нельзя (пункт 2 статьи 346.14 НК РФ). </a:t>
            </a:r>
          </a:p>
          <a:p>
            <a:pPr marL="0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0"/>
            <a:ext cx="7548638" cy="720081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382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87575"/>
            <a:ext cx="7777236" cy="3724126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Для </a:t>
            </a:r>
            <a:r>
              <a:rPr lang="ru-RU" sz="2000" dirty="0">
                <a:solidFill>
                  <a:schemeClr val="tx1"/>
                </a:solidFill>
              </a:rPr>
              <a:t>перехода на УСН необходимо подать в налоговый орган уведомление о переходе на УСН не позднее 31 декабря года, предшествующего году перехода на </a:t>
            </a:r>
            <a:r>
              <a:rPr lang="ru-RU" sz="2000" dirty="0" smtClean="0">
                <a:solidFill>
                  <a:schemeClr val="tx1"/>
                </a:solidFill>
              </a:rPr>
              <a:t>УСН </a:t>
            </a:r>
          </a:p>
          <a:p>
            <a:pPr marL="0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(пункт 1 статьи 346.13 НК РФ).</a:t>
            </a:r>
            <a:endParaRPr lang="ru-RU" sz="2000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 </a:t>
            </a:r>
          </a:p>
          <a:p>
            <a:pPr marL="0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Федеральный закон от 17.02.2021 № 8-ФЗ «О внесении изменений в главы 23 и 25 части второй Налогового кодекса Российской Федерации»:</a:t>
            </a:r>
          </a:p>
          <a:p>
            <a:pPr marL="0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ЮЛ и ИП, применявшие в 4 кв. 2020 года ЕНВД, вправе не позднее 31.03.2021 уведомить о переходе на УСН с 01.01.2021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0"/>
            <a:ext cx="7548638" cy="648073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474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059583"/>
            <a:ext cx="7632700" cy="365211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!!! При </a:t>
            </a:r>
            <a:r>
              <a:rPr lang="ru-RU" dirty="0">
                <a:solidFill>
                  <a:schemeClr val="tx1"/>
                </a:solidFill>
              </a:rPr>
              <a:t>переходе на УСН действующее законодательство не предусматривает выдачу налогоплательщикам какого-либо подтверждающего документа в ответ на </a:t>
            </a:r>
            <a:r>
              <a:rPr lang="ru-RU" dirty="0" smtClean="0">
                <a:solidFill>
                  <a:schemeClr val="tx1"/>
                </a:solidFill>
              </a:rPr>
              <a:t>уведомление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83518"/>
            <a:ext cx="7548638" cy="576065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028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059582"/>
            <a:ext cx="7632700" cy="3652119"/>
          </a:xfrm>
        </p:spPr>
        <p:txBody>
          <a:bodyPr/>
          <a:lstStyle/>
          <a:p>
            <a:pPr marL="0"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Сумма </a:t>
            </a:r>
            <a:r>
              <a:rPr lang="ru-RU" sz="2000" dirty="0">
                <a:solidFill>
                  <a:schemeClr val="tx1"/>
                </a:solidFill>
              </a:rPr>
              <a:t>налога уплачивается ежеквартально – не позднее 25 числа месяца, следующего за </a:t>
            </a:r>
            <a:r>
              <a:rPr lang="ru-RU" sz="2000" dirty="0" smtClean="0">
                <a:solidFill>
                  <a:schemeClr val="tx1"/>
                </a:solidFill>
              </a:rPr>
              <a:t>кварталом, а по итогам года: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- ЮЛ </a:t>
            </a:r>
            <a:r>
              <a:rPr lang="ru-RU" sz="2000" dirty="0">
                <a:solidFill>
                  <a:schemeClr val="tx1"/>
                </a:solidFill>
              </a:rPr>
              <a:t>не позднее 31 марта, 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- ИП </a:t>
            </a:r>
            <a:r>
              <a:rPr lang="ru-RU" sz="2000" dirty="0">
                <a:solidFill>
                  <a:schemeClr val="tx1"/>
                </a:solidFill>
              </a:rPr>
              <a:t>не позднее 30 </a:t>
            </a:r>
            <a:r>
              <a:rPr lang="ru-RU" sz="2000" dirty="0" smtClean="0">
                <a:solidFill>
                  <a:schemeClr val="tx1"/>
                </a:solidFill>
              </a:rPr>
              <a:t>апреля.</a:t>
            </a:r>
            <a:endParaRPr lang="ru-RU" sz="2000" dirty="0">
              <a:solidFill>
                <a:schemeClr val="tx1"/>
              </a:solidFill>
            </a:endParaRPr>
          </a:p>
          <a:p>
            <a:pPr marL="0" algn="just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Налоговая </a:t>
            </a:r>
            <a:r>
              <a:rPr lang="ru-RU" sz="2000" dirty="0">
                <a:solidFill>
                  <a:schemeClr val="tx1"/>
                </a:solidFill>
              </a:rPr>
              <a:t>декларация при применении УСН представляется один раз в </a:t>
            </a:r>
            <a:r>
              <a:rPr lang="ru-RU" sz="2000" dirty="0" smtClean="0">
                <a:solidFill>
                  <a:schemeClr val="tx1"/>
                </a:solidFill>
              </a:rPr>
              <a:t>год: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– ЮЛ не </a:t>
            </a:r>
            <a:r>
              <a:rPr lang="ru-RU" sz="2000" dirty="0">
                <a:solidFill>
                  <a:schemeClr val="tx1"/>
                </a:solidFill>
              </a:rPr>
              <a:t>позднее 31 марта,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- ИП не </a:t>
            </a:r>
            <a:r>
              <a:rPr lang="ru-RU" sz="2000" dirty="0">
                <a:solidFill>
                  <a:schemeClr val="tx1"/>
                </a:solidFill>
              </a:rPr>
              <a:t>позднее 30 </a:t>
            </a:r>
            <a:r>
              <a:rPr lang="ru-RU" sz="2000" dirty="0" smtClean="0">
                <a:solidFill>
                  <a:schemeClr val="tx1"/>
                </a:solidFill>
              </a:rPr>
              <a:t>апреля.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>
                <a:solidFill>
                  <a:schemeClr val="tx1"/>
                </a:solidFill>
              </a:rPr>
              <a:t>в 2021 году ожидаем отмену обязанности по представлению декларации по УСН с объектом «доходы»).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83519"/>
            <a:ext cx="7548638" cy="648072"/>
          </a:xfrm>
        </p:spPr>
        <p:txBody>
          <a:bodyPr/>
          <a:lstStyle/>
          <a:p>
            <a:pPr algn="ctr"/>
            <a:r>
              <a:rPr lang="ru-RU" sz="2400" dirty="0" smtClean="0"/>
              <a:t>ОСНОВНЫЕ ОСОБЕННОСТИ ПРИМЕНЕНИЯ УСН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22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К</a:t>
            </a:r>
            <a:r>
              <a:rPr lang="ru-RU" dirty="0" smtClean="0">
                <a:solidFill>
                  <a:schemeClr val="tx1"/>
                </a:solidFill>
              </a:rPr>
              <a:t>ассовый </a:t>
            </a:r>
            <a:r>
              <a:rPr lang="ru-RU" dirty="0">
                <a:solidFill>
                  <a:schemeClr val="tx1"/>
                </a:solidFill>
              </a:rPr>
              <a:t>метод учета доходов и </a:t>
            </a:r>
            <a:r>
              <a:rPr lang="ru-RU" dirty="0" smtClean="0">
                <a:solidFill>
                  <a:schemeClr val="tx1"/>
                </a:solidFill>
              </a:rPr>
              <a:t>расходов при УСН</a:t>
            </a:r>
          </a:p>
          <a:p>
            <a:pPr marL="0" lvl="0" algn="just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 marL="0" lvl="0"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Учет - </a:t>
            </a:r>
            <a:r>
              <a:rPr lang="ru-RU" dirty="0">
                <a:solidFill>
                  <a:schemeClr val="tx1"/>
                </a:solidFill>
              </a:rPr>
              <a:t>книга учета доходов и расходов </a:t>
            </a:r>
          </a:p>
          <a:p>
            <a:pPr marL="0" algn="just"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ОСНОВНЫЕ </a:t>
            </a:r>
            <a:r>
              <a:rPr lang="ru-RU" sz="2400" dirty="0" smtClean="0"/>
              <a:t>ОСОБЕННОСТИ </a:t>
            </a:r>
            <a:r>
              <a:rPr lang="ru-RU" sz="2400" dirty="0"/>
              <a:t>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03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700745"/>
              </p:ext>
            </p:extLst>
          </p:nvPr>
        </p:nvGraphicFramePr>
        <p:xfrm>
          <a:off x="611188" y="1347614"/>
          <a:ext cx="7632700" cy="3117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723"/>
                <a:gridCol w="1716897"/>
                <a:gridCol w="1728192"/>
                <a:gridCol w="1800200"/>
                <a:gridCol w="1871688"/>
              </a:tblGrid>
              <a:tr h="40258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Регистрация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Сумма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N п/п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дата и номер первичного документа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содержание операции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доходы, учитываемые при исчислении налоговой базы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расходы, учитываемые при исчислении налоговой базы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 за I квартал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7" marR="38757" marT="63762" marB="637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576064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1188" y="1012174"/>
            <a:ext cx="77052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I. Доходы и расходы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00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131591"/>
            <a:ext cx="7632700" cy="3580110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И при объекте «ДОХОДЫ» и при объекте «ДОХОДЫ</a:t>
            </a:r>
            <a:r>
              <a:rPr lang="ru-RU" sz="2000" dirty="0">
                <a:solidFill>
                  <a:schemeClr val="tx1"/>
                </a:solidFill>
              </a:rPr>
              <a:t>, УМЕНЬШЕННЫЕ НА ВЕЛИЧИНУ </a:t>
            </a:r>
            <a:r>
              <a:rPr lang="ru-RU" sz="2000" dirty="0" smtClean="0">
                <a:solidFill>
                  <a:schemeClr val="tx1"/>
                </a:solidFill>
              </a:rPr>
              <a:t>РАСХОДОВ» доходы формируются </a:t>
            </a:r>
            <a:r>
              <a:rPr lang="ru-RU" sz="2000" dirty="0">
                <a:solidFill>
                  <a:schemeClr val="tx1"/>
                </a:solidFill>
              </a:rPr>
              <a:t>по одним и тем же </a:t>
            </a:r>
            <a:r>
              <a:rPr lang="ru-RU" sz="2000" dirty="0" smtClean="0">
                <a:solidFill>
                  <a:schemeClr val="tx1"/>
                </a:solidFill>
              </a:rPr>
              <a:t>правилам.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В обоих случаях доходы - это выручка. 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Недопустимо </a:t>
            </a:r>
            <a:r>
              <a:rPr lang="ru-RU" sz="2000" dirty="0">
                <a:solidFill>
                  <a:schemeClr val="tx1"/>
                </a:solidFill>
              </a:rPr>
              <a:t>доход учитывать как разницу между доходами и расходами.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792088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347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87575"/>
            <a:ext cx="7632700" cy="3724126"/>
          </a:xfrm>
        </p:spPr>
        <p:txBody>
          <a:bodyPr/>
          <a:lstStyle/>
          <a:p>
            <a:pPr marL="0"/>
            <a:r>
              <a:rPr lang="ru-RU" sz="1800" dirty="0">
                <a:solidFill>
                  <a:schemeClr val="tx1"/>
                </a:solidFill>
              </a:rPr>
              <a:t>Расходы могут учитываться для налогообложения только при объекте доходы, уменьшенные на величину расходов.</a:t>
            </a:r>
          </a:p>
          <a:p>
            <a:pPr marL="0"/>
            <a:endParaRPr lang="en-US" sz="1800" dirty="0" smtClean="0">
              <a:solidFill>
                <a:schemeClr val="tx1"/>
              </a:solidFill>
            </a:endParaRPr>
          </a:p>
          <a:p>
            <a:pPr marL="0"/>
            <a:r>
              <a:rPr lang="ru-RU" sz="1800" dirty="0" smtClean="0">
                <a:solidFill>
                  <a:schemeClr val="tx1"/>
                </a:solidFill>
              </a:rPr>
              <a:t>Перечень </a:t>
            </a:r>
            <a:r>
              <a:rPr lang="ru-RU" sz="1800" dirty="0">
                <a:solidFill>
                  <a:schemeClr val="tx1"/>
                </a:solidFill>
              </a:rPr>
              <a:t>расходов, которые принимаются для целей налогообложения при УСН закреплен в пункте 1 статьи 346.15 НК РФ.</a:t>
            </a:r>
          </a:p>
          <a:p>
            <a:pPr marL="0"/>
            <a:endParaRPr lang="en-US" sz="1800" dirty="0" smtClean="0">
              <a:solidFill>
                <a:schemeClr val="tx1"/>
              </a:solidFill>
            </a:endParaRPr>
          </a:p>
          <a:p>
            <a:pPr marL="0"/>
            <a:r>
              <a:rPr lang="ru-RU" sz="1800" dirty="0" smtClean="0">
                <a:solidFill>
                  <a:schemeClr val="tx1"/>
                </a:solidFill>
              </a:rPr>
              <a:t>Помимо </a:t>
            </a:r>
            <a:r>
              <a:rPr lang="ru-RU" sz="1800" dirty="0">
                <a:solidFill>
                  <a:schemeClr val="tx1"/>
                </a:solidFill>
              </a:rPr>
              <a:t>соответствия перечню расходы должны удовлетворять следующим требованиям (статья 252 НК РФ):</a:t>
            </a:r>
          </a:p>
          <a:p>
            <a:pPr marL="0"/>
            <a:r>
              <a:rPr lang="ru-RU" sz="1800" dirty="0">
                <a:solidFill>
                  <a:schemeClr val="tx1"/>
                </a:solidFill>
              </a:rPr>
              <a:t>- экономически обоснованные;	</a:t>
            </a:r>
          </a:p>
          <a:p>
            <a:pPr marL="0"/>
            <a:r>
              <a:rPr lang="ru-RU" sz="1800" dirty="0">
                <a:solidFill>
                  <a:schemeClr val="tx1"/>
                </a:solidFill>
              </a:rPr>
              <a:t>- документально подтвержденные;</a:t>
            </a:r>
          </a:p>
          <a:p>
            <a:pPr marL="0"/>
            <a:r>
              <a:rPr lang="ru-RU" sz="1800" dirty="0">
                <a:solidFill>
                  <a:schemeClr val="tx1"/>
                </a:solidFill>
              </a:rPr>
              <a:t>- направленные на получение доходов (пункт 2 статьи 346.15 НК РФ).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504055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525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!!! Расходы </a:t>
            </a:r>
            <a:r>
              <a:rPr lang="ru-RU" dirty="0">
                <a:solidFill>
                  <a:schemeClr val="tx1"/>
                </a:solidFill>
              </a:rPr>
              <a:t>на приобретение товара в целях </a:t>
            </a:r>
            <a:r>
              <a:rPr lang="ru-RU" dirty="0" smtClean="0">
                <a:solidFill>
                  <a:schemeClr val="tx1"/>
                </a:solidFill>
              </a:rPr>
              <a:t>перепродажи признаются </a:t>
            </a:r>
            <a:r>
              <a:rPr lang="ru-RU" dirty="0">
                <a:solidFill>
                  <a:schemeClr val="tx1"/>
                </a:solidFill>
              </a:rPr>
              <a:t>только при реализации </a:t>
            </a:r>
            <a:r>
              <a:rPr lang="ru-RU" dirty="0" smtClean="0">
                <a:solidFill>
                  <a:schemeClr val="tx1"/>
                </a:solidFill>
              </a:rPr>
              <a:t>товаров (подпункт 2 пункта 2 статьи 346.17 НК РФ)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0"/>
            <a:ext cx="7548638" cy="648073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84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203599"/>
            <a:ext cx="7632700" cy="3508102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Система </a:t>
            </a:r>
            <a:r>
              <a:rPr lang="ru-RU" dirty="0">
                <a:solidFill>
                  <a:schemeClr val="tx1"/>
                </a:solidFill>
              </a:rPr>
              <a:t>налогообложения в виде ЕНВД не применяется с 2021 </a:t>
            </a:r>
            <a:r>
              <a:rPr lang="ru-RU" dirty="0" smtClean="0">
                <a:solidFill>
                  <a:schemeClr val="tx1"/>
                </a:solidFill>
              </a:rPr>
              <a:t>года (</a:t>
            </a:r>
            <a:r>
              <a:rPr lang="ru-RU" dirty="0">
                <a:solidFill>
                  <a:schemeClr val="tx1"/>
                </a:solidFill>
              </a:rPr>
              <a:t>пункт 8 статьи 5 Федерального закона от 29.06.2012 № 97‑ФЗ)</a:t>
            </a:r>
          </a:p>
          <a:p>
            <a:pPr marL="0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Первоначально </a:t>
            </a:r>
            <a:r>
              <a:rPr lang="ru-RU" dirty="0">
                <a:solidFill>
                  <a:schemeClr val="tx1"/>
                </a:solidFill>
              </a:rPr>
              <a:t>было решение об отмене ЕНВД с 2018 года. Позже этот срок отложен до 2021 </a:t>
            </a:r>
            <a:r>
              <a:rPr lang="ru-RU" dirty="0" smtClean="0">
                <a:solidFill>
                  <a:schemeClr val="tx1"/>
                </a:solidFill>
              </a:rPr>
              <a:t>года – данное решение принято законодателями в 2016 году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548638" cy="788814"/>
          </a:xfrm>
        </p:spPr>
        <p:txBody>
          <a:bodyPr/>
          <a:lstStyle/>
          <a:p>
            <a:pPr algn="ctr"/>
            <a:r>
              <a:rPr lang="ru-RU" sz="2400" dirty="0" smtClean="0"/>
              <a:t>ОТМЕНА ЕНВД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653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87575"/>
            <a:ext cx="7632700" cy="3724126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sz="2000" dirty="0" smtClean="0"/>
              <a:t>Сумма налога при объекте «ДОХОДЫ» может быть уменьшена на страховые взносы - на уплаченные </a:t>
            </a:r>
            <a:r>
              <a:rPr lang="ru-RU" sz="2000" dirty="0"/>
              <a:t>(в пределах исчисленных сумм) в </a:t>
            </a:r>
            <a:r>
              <a:rPr lang="ru-RU" sz="2000" dirty="0" smtClean="0"/>
              <a:t>соответствующем </a:t>
            </a:r>
            <a:r>
              <a:rPr lang="ru-RU" sz="2000" dirty="0"/>
              <a:t>налоговом (отчетном) </a:t>
            </a:r>
            <a:r>
              <a:rPr lang="ru-RU" sz="2000" dirty="0" smtClean="0"/>
              <a:t>периоде:</a:t>
            </a:r>
          </a:p>
          <a:p>
            <a:pPr marL="0">
              <a:spcBef>
                <a:spcPts val="0"/>
              </a:spcBef>
            </a:pPr>
            <a:endParaRPr lang="ru-RU" sz="2000" dirty="0" smtClean="0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ЮЛ и ИП, являющиеся работодателями – не более, чем на 50%</a:t>
            </a:r>
          </a:p>
          <a:p>
            <a:pPr marL="0">
              <a:spcBef>
                <a:spcPts val="0"/>
              </a:spcBef>
            </a:pPr>
            <a:endParaRPr lang="ru-RU" sz="2000" dirty="0" smtClean="0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ИП, не производящие выплаты и иные вознаграждения физлицам, – без ограничения по размеру</a:t>
            </a:r>
          </a:p>
          <a:p>
            <a:r>
              <a:rPr lang="ru-RU" b="0" dirty="0" smtClean="0"/>
              <a:t> </a:t>
            </a:r>
            <a:endParaRPr lang="ru-RU" b="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0"/>
            <a:ext cx="7548638" cy="504057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175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87575"/>
            <a:ext cx="7632700" cy="3724126"/>
          </a:xfrm>
        </p:spPr>
        <p:txBody>
          <a:bodyPr/>
          <a:lstStyle/>
          <a:p>
            <a:pPr marL="0"/>
            <a:r>
              <a:rPr lang="ru-RU" dirty="0" smtClean="0">
                <a:solidFill>
                  <a:schemeClr val="tx1"/>
                </a:solidFill>
              </a:rPr>
              <a:t>Закон </a:t>
            </a:r>
            <a:r>
              <a:rPr lang="ru-RU" dirty="0">
                <a:solidFill>
                  <a:schemeClr val="tx1"/>
                </a:solidFill>
              </a:rPr>
              <a:t>Иркутской области от 30.11.2015 № 112-ОЗ «Об особенностях налогообложения при применении упрощенной системы налогообложения» </a:t>
            </a:r>
            <a:endParaRPr lang="ru-RU" dirty="0" smtClean="0">
              <a:solidFill>
                <a:schemeClr val="tx1"/>
              </a:solidFill>
            </a:endParaRPr>
          </a:p>
          <a:p>
            <a:pPr marL="0"/>
            <a:endParaRPr lang="ru-RU" dirty="0" smtClean="0">
              <a:solidFill>
                <a:schemeClr val="tx1"/>
              </a:solidFill>
            </a:endParaRPr>
          </a:p>
          <a:p>
            <a:pPr marL="0"/>
            <a:r>
              <a:rPr lang="ru-RU" dirty="0" smtClean="0">
                <a:solidFill>
                  <a:schemeClr val="tx1"/>
                </a:solidFill>
              </a:rPr>
              <a:t>Две пониженные налоговые ставки при объекте «доходы – расходы»: 5 % и 7,5 %.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504056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081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87575"/>
            <a:ext cx="7632700" cy="3724126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</a:rPr>
              <a:t>5% при </a:t>
            </a:r>
            <a:r>
              <a:rPr lang="ru-RU" sz="1800" dirty="0" smtClean="0">
                <a:solidFill>
                  <a:schemeClr val="tx1"/>
                </a:solidFill>
              </a:rPr>
              <a:t>следующих видах </a:t>
            </a:r>
            <a:r>
              <a:rPr lang="ru-RU" sz="1800" dirty="0">
                <a:solidFill>
                  <a:schemeClr val="tx1"/>
                </a:solidFill>
              </a:rPr>
              <a:t>деятельности согласно ОКВЭД 2:</a:t>
            </a:r>
          </a:p>
          <a:p>
            <a:r>
              <a:rPr lang="ru-RU" sz="1800" dirty="0">
                <a:solidFill>
                  <a:schemeClr val="tx1"/>
                </a:solidFill>
              </a:rPr>
              <a:t>1) классы </a:t>
            </a:r>
            <a:r>
              <a:rPr lang="ru-RU" sz="1800" dirty="0">
                <a:solidFill>
                  <a:schemeClr val="tx1"/>
                </a:solidFill>
                <a:hlinkClick r:id="rId2"/>
              </a:rPr>
              <a:t>01</a:t>
            </a:r>
            <a:r>
              <a:rPr lang="ru-RU" sz="1800" dirty="0">
                <a:solidFill>
                  <a:schemeClr val="tx1"/>
                </a:solidFill>
              </a:rPr>
              <a:t> "Растениеводство и животноводство, охота и предоставление соответствующих услуг в этих областях", </a:t>
            </a:r>
            <a:r>
              <a:rPr lang="ru-RU" sz="1800" dirty="0">
                <a:solidFill>
                  <a:schemeClr val="tx1"/>
                </a:solidFill>
                <a:hlinkClick r:id="rId3"/>
              </a:rPr>
              <a:t>03</a:t>
            </a:r>
            <a:r>
              <a:rPr lang="ru-RU" sz="1800" dirty="0">
                <a:solidFill>
                  <a:schemeClr val="tx1"/>
                </a:solidFill>
              </a:rPr>
              <a:t> "Рыболовство и рыбоводство" раздела A "Сельское, лесное хозяйство, охота, рыболовство и рыбоводство";</a:t>
            </a:r>
          </a:p>
          <a:p>
            <a:r>
              <a:rPr lang="ru-RU" sz="1800" dirty="0">
                <a:solidFill>
                  <a:schemeClr val="tx1"/>
                </a:solidFill>
              </a:rPr>
              <a:t>2) </a:t>
            </a:r>
            <a:r>
              <a:rPr lang="ru-RU" sz="1800" dirty="0">
                <a:solidFill>
                  <a:schemeClr val="tx1"/>
                </a:solidFill>
                <a:hlinkClick r:id="rId4"/>
              </a:rPr>
              <a:t>раздел P</a:t>
            </a:r>
            <a:r>
              <a:rPr lang="ru-RU" sz="1800" dirty="0">
                <a:solidFill>
                  <a:schemeClr val="tx1"/>
                </a:solidFill>
              </a:rPr>
              <a:t> "Образование" ОКВЭД 2;</a:t>
            </a:r>
          </a:p>
          <a:p>
            <a:r>
              <a:rPr lang="ru-RU" sz="1800" dirty="0">
                <a:solidFill>
                  <a:schemeClr val="tx1"/>
                </a:solidFill>
              </a:rPr>
              <a:t>3) </a:t>
            </a:r>
            <a:r>
              <a:rPr lang="ru-RU" sz="1800" dirty="0">
                <a:solidFill>
                  <a:schemeClr val="tx1"/>
                </a:solidFill>
                <a:hlinkClick r:id="rId5"/>
              </a:rPr>
              <a:t>раздел Q</a:t>
            </a:r>
            <a:r>
              <a:rPr lang="ru-RU" sz="1800" dirty="0">
                <a:solidFill>
                  <a:schemeClr val="tx1"/>
                </a:solidFill>
              </a:rPr>
              <a:t> "Деятельность в области здравоохранения и социальных услуг" ОКВЭД 2;</a:t>
            </a:r>
          </a:p>
          <a:p>
            <a:r>
              <a:rPr lang="ru-RU" sz="1800" dirty="0">
                <a:solidFill>
                  <a:schemeClr val="tx1"/>
                </a:solidFill>
              </a:rPr>
              <a:t>4) </a:t>
            </a:r>
            <a:r>
              <a:rPr lang="ru-RU" sz="1800" dirty="0">
                <a:solidFill>
                  <a:schemeClr val="tx1"/>
                </a:solidFill>
                <a:hlinkClick r:id="rId6"/>
              </a:rPr>
              <a:t>раздел T</a:t>
            </a:r>
            <a:r>
              <a:rPr lang="ru-RU" sz="1800" dirty="0">
                <a:solidFill>
                  <a:schemeClr val="tx1"/>
                </a:solidFill>
              </a:rPr>
              <a:t> "Деятельность домашних хозяйств как работодателей; недифференцированная деятельность частных домашних хозяйств по производству товаров и оказанию услуг для собственного потребления".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339502"/>
            <a:ext cx="7548638" cy="576065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858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15567"/>
            <a:ext cx="7632700" cy="3796134"/>
          </a:xfrm>
        </p:spPr>
        <p:txBody>
          <a:bodyPr/>
          <a:lstStyle/>
          <a:p>
            <a:pPr marL="0" algn="just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7,5% при </a:t>
            </a:r>
            <a:r>
              <a:rPr lang="ru-RU" sz="1800" dirty="0" smtClean="0">
                <a:solidFill>
                  <a:schemeClr val="tx1"/>
                </a:solidFill>
              </a:rPr>
              <a:t>следующих видах </a:t>
            </a:r>
            <a:r>
              <a:rPr lang="ru-RU" sz="1800" dirty="0">
                <a:solidFill>
                  <a:schemeClr val="tx1"/>
                </a:solidFill>
              </a:rPr>
              <a:t>деятельности согласно ОКВЭД 2:</a:t>
            </a:r>
          </a:p>
          <a:p>
            <a:pPr marL="0" algn="just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1) </a:t>
            </a:r>
            <a:r>
              <a:rPr lang="ru-RU" sz="1800" dirty="0">
                <a:solidFill>
                  <a:schemeClr val="tx1"/>
                </a:solidFill>
                <a:hlinkClick r:id="rId2"/>
              </a:rPr>
              <a:t>раздел C</a:t>
            </a:r>
            <a:r>
              <a:rPr lang="ru-RU" sz="1800" dirty="0">
                <a:solidFill>
                  <a:schemeClr val="tx1"/>
                </a:solidFill>
              </a:rPr>
              <a:t> "Обрабатывающие производства";</a:t>
            </a:r>
          </a:p>
          <a:p>
            <a:pPr marL="0" algn="just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2) </a:t>
            </a:r>
            <a:r>
              <a:rPr lang="ru-RU" sz="1800" dirty="0">
                <a:solidFill>
                  <a:schemeClr val="tx1"/>
                </a:solidFill>
                <a:hlinkClick r:id="rId3"/>
              </a:rPr>
              <a:t>раздел F</a:t>
            </a:r>
            <a:r>
              <a:rPr lang="ru-RU" sz="1800" dirty="0">
                <a:solidFill>
                  <a:schemeClr val="tx1"/>
                </a:solidFill>
              </a:rPr>
              <a:t> "Строительство";</a:t>
            </a:r>
          </a:p>
          <a:p>
            <a:pPr marL="0" algn="just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3) </a:t>
            </a:r>
            <a:r>
              <a:rPr lang="ru-RU" sz="1800" dirty="0">
                <a:solidFill>
                  <a:schemeClr val="tx1"/>
                </a:solidFill>
                <a:hlinkClick r:id="rId4"/>
              </a:rPr>
              <a:t>раздел I</a:t>
            </a:r>
            <a:r>
              <a:rPr lang="ru-RU" sz="1800" dirty="0">
                <a:solidFill>
                  <a:schemeClr val="tx1"/>
                </a:solidFill>
              </a:rPr>
              <a:t> "Деятельность гостиниц и предприятий общественного питания";</a:t>
            </a:r>
          </a:p>
          <a:p>
            <a:pPr marL="0" algn="just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4) </a:t>
            </a:r>
            <a:r>
              <a:rPr lang="ru-RU" sz="1800" dirty="0">
                <a:solidFill>
                  <a:schemeClr val="tx1"/>
                </a:solidFill>
                <a:hlinkClick r:id="rId5"/>
              </a:rPr>
              <a:t>подкласс 62.0</a:t>
            </a:r>
            <a:r>
              <a:rPr lang="ru-RU" sz="1800" dirty="0">
                <a:solidFill>
                  <a:schemeClr val="tx1"/>
                </a:solidFill>
              </a:rPr>
              <a:t> "Разработка компьютерного программного обеспечения, консультационные услуги в данной области и другие сопутствующие услуги" класса 62 "Разработка компьютерного программного обеспечения, консультационные услуги в данной области и другие сопутствующие услуги", </a:t>
            </a:r>
            <a:r>
              <a:rPr lang="ru-RU" sz="1800" dirty="0">
                <a:solidFill>
                  <a:schemeClr val="tx1"/>
                </a:solidFill>
                <a:hlinkClick r:id="rId6"/>
              </a:rPr>
              <a:t>подкласс 63.1</a:t>
            </a:r>
            <a:r>
              <a:rPr lang="ru-RU" sz="1800" dirty="0">
                <a:solidFill>
                  <a:schemeClr val="tx1"/>
                </a:solidFill>
              </a:rPr>
              <a:t> "Деятельность по обработке данных, предоставление услуг по размещению информации, деятельность порталов в информационно-коммуникационной сети Интернет" класса 63 "Деятельность в области информационных технологий" раздела J "Деятельность в области информации и связи";</a:t>
            </a: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432048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722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131589"/>
            <a:ext cx="7632700" cy="3580111"/>
          </a:xfrm>
        </p:spPr>
        <p:txBody>
          <a:bodyPr/>
          <a:lstStyle/>
          <a:p>
            <a:pPr marL="0" algn="just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5) </a:t>
            </a:r>
            <a:r>
              <a:rPr lang="ru-RU" sz="1800" dirty="0">
                <a:solidFill>
                  <a:schemeClr val="tx1"/>
                </a:solidFill>
                <a:hlinkClick r:id="rId2"/>
              </a:rPr>
              <a:t>группу 95.11</a:t>
            </a:r>
            <a:r>
              <a:rPr lang="ru-RU" sz="1800" dirty="0">
                <a:solidFill>
                  <a:schemeClr val="tx1"/>
                </a:solidFill>
              </a:rPr>
              <a:t> "Ремонт компьютеров и периферийного компьютерного оборудования" подкласса 95.1 "Ремонт компьютеров и коммуникационного оборудования" класса 95 "Ремонт компьютеров, предметов личного потребления и хозяйственно-бытового назначения" раздела S "Предоставление прочих видов услуг";</a:t>
            </a:r>
          </a:p>
          <a:p>
            <a:pPr marL="0" algn="just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6) </a:t>
            </a:r>
            <a:r>
              <a:rPr lang="ru-RU" sz="1800" dirty="0">
                <a:solidFill>
                  <a:schemeClr val="tx1"/>
                </a:solidFill>
                <a:hlinkClick r:id="rId3"/>
              </a:rPr>
              <a:t>класс 72</a:t>
            </a:r>
            <a:r>
              <a:rPr lang="ru-RU" sz="1800" dirty="0">
                <a:solidFill>
                  <a:schemeClr val="tx1"/>
                </a:solidFill>
              </a:rPr>
              <a:t> "Научные исследования и разработки" раздела M "Деятельность профессиональная, научная и техническая".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11510"/>
            <a:ext cx="7548638" cy="500782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0775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87575"/>
            <a:ext cx="7632700" cy="372412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0 % при применении УСН и для объекта доходы, и для объекта доходы, уменьшенные на величину расходов, для впервые зарегистрированных индивидуальных предпринимателей, осуществляющих предпринимательскую деятельность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Данная ставка может применяться в течение двух налоговых периодов с момента регистрации.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83518"/>
            <a:ext cx="7548638" cy="648073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708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15567"/>
            <a:ext cx="7632700" cy="3796134"/>
          </a:xfrm>
        </p:spPr>
        <p:txBody>
          <a:bodyPr/>
          <a:lstStyle/>
          <a:p>
            <a:pPr marL="0">
              <a:spcBef>
                <a:spcPts val="0"/>
              </a:spcBef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1</a:t>
            </a:r>
            <a:r>
              <a:rPr lang="ru-RU" sz="1400" dirty="0">
                <a:solidFill>
                  <a:schemeClr val="tx1"/>
                </a:solidFill>
              </a:rPr>
              <a:t>) классы </a:t>
            </a:r>
            <a:r>
              <a:rPr lang="ru-RU" sz="1400" dirty="0">
                <a:solidFill>
                  <a:schemeClr val="tx1"/>
                </a:solidFill>
                <a:hlinkClick r:id="rId2"/>
              </a:rPr>
              <a:t>10</a:t>
            </a:r>
            <a:r>
              <a:rPr lang="ru-RU" sz="1400" dirty="0">
                <a:solidFill>
                  <a:schemeClr val="tx1"/>
                </a:solidFill>
              </a:rPr>
              <a:t> "Производство пищевых продуктов", </a:t>
            </a:r>
            <a:r>
              <a:rPr lang="ru-RU" sz="1400" dirty="0">
                <a:solidFill>
                  <a:schemeClr val="tx1"/>
                </a:solidFill>
                <a:hlinkClick r:id="rId3"/>
              </a:rPr>
              <a:t>11</a:t>
            </a:r>
            <a:r>
              <a:rPr lang="ru-RU" sz="1400" dirty="0">
                <a:solidFill>
                  <a:schemeClr val="tx1"/>
                </a:solidFill>
              </a:rPr>
              <a:t> "Производство напитков", </a:t>
            </a:r>
            <a:r>
              <a:rPr lang="ru-RU" sz="1400" dirty="0">
                <a:solidFill>
                  <a:schemeClr val="tx1"/>
                </a:solidFill>
                <a:hlinkClick r:id="rId4"/>
              </a:rPr>
              <a:t>13</a:t>
            </a:r>
            <a:r>
              <a:rPr lang="ru-RU" sz="1400" dirty="0">
                <a:solidFill>
                  <a:schemeClr val="tx1"/>
                </a:solidFill>
              </a:rPr>
              <a:t> "Производство текстильных изделий", </a:t>
            </a:r>
            <a:r>
              <a:rPr lang="ru-RU" sz="1400" dirty="0">
                <a:solidFill>
                  <a:schemeClr val="tx1"/>
                </a:solidFill>
                <a:hlinkClick r:id="rId5"/>
              </a:rPr>
              <a:t>14</a:t>
            </a:r>
            <a:r>
              <a:rPr lang="ru-RU" sz="1400" dirty="0">
                <a:solidFill>
                  <a:schemeClr val="tx1"/>
                </a:solidFill>
              </a:rPr>
              <a:t> "Производство одежды", </a:t>
            </a:r>
            <a:r>
              <a:rPr lang="ru-RU" sz="1400" dirty="0">
                <a:solidFill>
                  <a:schemeClr val="tx1"/>
                </a:solidFill>
                <a:hlinkClick r:id="rId6"/>
              </a:rPr>
              <a:t>15</a:t>
            </a:r>
            <a:r>
              <a:rPr lang="ru-RU" sz="1400" dirty="0">
                <a:solidFill>
                  <a:schemeClr val="tx1"/>
                </a:solidFill>
              </a:rPr>
              <a:t> "Производство кожи и изделий из кожи", </a:t>
            </a:r>
            <a:r>
              <a:rPr lang="ru-RU" sz="1400" dirty="0">
                <a:solidFill>
                  <a:schemeClr val="tx1"/>
                </a:solidFill>
                <a:hlinkClick r:id="rId7"/>
              </a:rPr>
              <a:t>20</a:t>
            </a:r>
            <a:r>
              <a:rPr lang="ru-RU" sz="1400" dirty="0">
                <a:solidFill>
                  <a:schemeClr val="tx1"/>
                </a:solidFill>
              </a:rPr>
              <a:t> "Производство химических веществ и химических продуктов", </a:t>
            </a:r>
            <a:r>
              <a:rPr lang="ru-RU" sz="1400" dirty="0">
                <a:solidFill>
                  <a:schemeClr val="tx1"/>
                </a:solidFill>
                <a:hlinkClick r:id="rId8"/>
              </a:rPr>
              <a:t>21</a:t>
            </a:r>
            <a:r>
              <a:rPr lang="ru-RU" sz="1400" dirty="0">
                <a:solidFill>
                  <a:schemeClr val="tx1"/>
                </a:solidFill>
              </a:rPr>
              <a:t> "Производство лекарственных средств и материалов, применяемых в медицинских целях", </a:t>
            </a:r>
            <a:r>
              <a:rPr lang="ru-RU" sz="1400" dirty="0">
                <a:solidFill>
                  <a:schemeClr val="tx1"/>
                </a:solidFill>
                <a:hlinkClick r:id="rId9"/>
              </a:rPr>
              <a:t>22</a:t>
            </a:r>
            <a:r>
              <a:rPr lang="ru-RU" sz="1400" dirty="0">
                <a:solidFill>
                  <a:schemeClr val="tx1"/>
                </a:solidFill>
              </a:rPr>
              <a:t> "Производство резиновых и пластмассовых изделий", </a:t>
            </a:r>
            <a:r>
              <a:rPr lang="ru-RU" sz="1400" dirty="0">
                <a:solidFill>
                  <a:schemeClr val="tx1"/>
                </a:solidFill>
                <a:hlinkClick r:id="rId10"/>
              </a:rPr>
              <a:t>23</a:t>
            </a:r>
            <a:r>
              <a:rPr lang="ru-RU" sz="1400" dirty="0">
                <a:solidFill>
                  <a:schemeClr val="tx1"/>
                </a:solidFill>
              </a:rPr>
              <a:t> "Производство прочей неметаллической минеральной продукции", </a:t>
            </a:r>
            <a:r>
              <a:rPr lang="ru-RU" sz="1400" dirty="0">
                <a:solidFill>
                  <a:schemeClr val="tx1"/>
                </a:solidFill>
                <a:hlinkClick r:id="rId11"/>
              </a:rPr>
              <a:t>25</a:t>
            </a:r>
            <a:r>
              <a:rPr lang="ru-RU" sz="1400" dirty="0">
                <a:solidFill>
                  <a:schemeClr val="tx1"/>
                </a:solidFill>
              </a:rPr>
              <a:t> "Производство готовых металлических изделий, кроме машин и оборудования", </a:t>
            </a:r>
            <a:r>
              <a:rPr lang="ru-RU" sz="1400" dirty="0">
                <a:solidFill>
                  <a:schemeClr val="tx1"/>
                </a:solidFill>
                <a:hlinkClick r:id="rId12"/>
              </a:rPr>
              <a:t>26</a:t>
            </a:r>
            <a:r>
              <a:rPr lang="ru-RU" sz="1400" dirty="0">
                <a:solidFill>
                  <a:schemeClr val="tx1"/>
                </a:solidFill>
              </a:rPr>
              <a:t> "Производство компьютеров, электронных и оптических изделий", </a:t>
            </a:r>
            <a:r>
              <a:rPr lang="ru-RU" sz="1400" dirty="0">
                <a:solidFill>
                  <a:schemeClr val="tx1"/>
                </a:solidFill>
                <a:hlinkClick r:id="rId13"/>
              </a:rPr>
              <a:t>27</a:t>
            </a:r>
            <a:r>
              <a:rPr lang="ru-RU" sz="1400" dirty="0">
                <a:solidFill>
                  <a:schemeClr val="tx1"/>
                </a:solidFill>
              </a:rPr>
              <a:t> "Производство электрического оборудования", </a:t>
            </a:r>
            <a:r>
              <a:rPr lang="ru-RU" sz="1400" dirty="0">
                <a:solidFill>
                  <a:schemeClr val="tx1"/>
                </a:solidFill>
                <a:hlinkClick r:id="rId14"/>
              </a:rPr>
              <a:t>28</a:t>
            </a:r>
            <a:r>
              <a:rPr lang="ru-RU" sz="1400" dirty="0">
                <a:solidFill>
                  <a:schemeClr val="tx1"/>
                </a:solidFill>
              </a:rPr>
              <a:t> "Производство машин и оборудования, не включенных в другие группировки", </a:t>
            </a:r>
            <a:r>
              <a:rPr lang="ru-RU" sz="1400" dirty="0">
                <a:solidFill>
                  <a:schemeClr val="tx1"/>
                </a:solidFill>
                <a:hlinkClick r:id="rId15"/>
              </a:rPr>
              <a:t>29</a:t>
            </a:r>
            <a:r>
              <a:rPr lang="ru-RU" sz="1400" dirty="0">
                <a:solidFill>
                  <a:schemeClr val="tx1"/>
                </a:solidFill>
              </a:rPr>
              <a:t> "Производство автотранспортных средств, прицепов и полуприцепов", </a:t>
            </a:r>
            <a:r>
              <a:rPr lang="ru-RU" sz="1400" dirty="0">
                <a:solidFill>
                  <a:schemeClr val="tx1"/>
                </a:solidFill>
                <a:hlinkClick r:id="rId16"/>
              </a:rPr>
              <a:t>30</a:t>
            </a:r>
            <a:r>
              <a:rPr lang="ru-RU" sz="1400" dirty="0">
                <a:solidFill>
                  <a:schemeClr val="tx1"/>
                </a:solidFill>
              </a:rPr>
              <a:t> "Производство прочих транспортных средств и оборудования", </a:t>
            </a:r>
            <a:r>
              <a:rPr lang="ru-RU" sz="1400" dirty="0">
                <a:solidFill>
                  <a:schemeClr val="tx1"/>
                </a:solidFill>
                <a:hlinkClick r:id="rId17"/>
              </a:rPr>
              <a:t>31</a:t>
            </a:r>
            <a:r>
              <a:rPr lang="ru-RU" sz="1400" dirty="0">
                <a:solidFill>
                  <a:schemeClr val="tx1"/>
                </a:solidFill>
              </a:rPr>
              <a:t> "Производство мебели", подклассы </a:t>
            </a:r>
            <a:r>
              <a:rPr lang="ru-RU" sz="1400" dirty="0">
                <a:solidFill>
                  <a:schemeClr val="tx1"/>
                </a:solidFill>
                <a:hlinkClick r:id="rId18"/>
              </a:rPr>
              <a:t>32.2</a:t>
            </a:r>
            <a:r>
              <a:rPr lang="ru-RU" sz="1400" dirty="0">
                <a:solidFill>
                  <a:schemeClr val="tx1"/>
                </a:solidFill>
              </a:rPr>
              <a:t> "Производство музыкальных инструментов", </a:t>
            </a:r>
            <a:r>
              <a:rPr lang="ru-RU" sz="1400" dirty="0">
                <a:solidFill>
                  <a:schemeClr val="tx1"/>
                </a:solidFill>
                <a:hlinkClick r:id="rId19"/>
              </a:rPr>
              <a:t>32.3</a:t>
            </a:r>
            <a:r>
              <a:rPr lang="ru-RU" sz="1400" dirty="0">
                <a:solidFill>
                  <a:schemeClr val="tx1"/>
                </a:solidFill>
              </a:rPr>
              <a:t> "Производство спортивных товаров", </a:t>
            </a:r>
            <a:r>
              <a:rPr lang="ru-RU" sz="1400" dirty="0">
                <a:solidFill>
                  <a:schemeClr val="tx1"/>
                </a:solidFill>
                <a:hlinkClick r:id="rId20"/>
              </a:rPr>
              <a:t>группу 32.40</a:t>
            </a:r>
            <a:r>
              <a:rPr lang="ru-RU" sz="1400" dirty="0">
                <a:solidFill>
                  <a:schemeClr val="tx1"/>
                </a:solidFill>
              </a:rPr>
              <a:t> "Производство игр и игрушек" подкласса 32.4 "Производство игр и игрушек", </a:t>
            </a:r>
            <a:r>
              <a:rPr lang="ru-RU" sz="1400" dirty="0">
                <a:solidFill>
                  <a:schemeClr val="tx1"/>
                </a:solidFill>
                <a:hlinkClick r:id="rId21"/>
              </a:rPr>
              <a:t>подкласс 32.5</a:t>
            </a:r>
            <a:r>
              <a:rPr lang="ru-RU" sz="1400" dirty="0">
                <a:solidFill>
                  <a:schemeClr val="tx1"/>
                </a:solidFill>
              </a:rPr>
              <a:t> "Производство медицинских инструментов и оборудования" класса 32 "Производство прочих готовых изделий" раздела C "Обрабатывающие производства" ОКВЭД 2;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504056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951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87575"/>
            <a:ext cx="7632700" cy="3724126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</a:rPr>
              <a:t>2) </a:t>
            </a:r>
            <a:r>
              <a:rPr lang="ru-RU" sz="1800" dirty="0">
                <a:solidFill>
                  <a:schemeClr val="tx1"/>
                </a:solidFill>
                <a:hlinkClick r:id="rId2"/>
              </a:rPr>
              <a:t>подкласс 62.0</a:t>
            </a:r>
            <a:r>
              <a:rPr lang="ru-RU" sz="1800" dirty="0">
                <a:solidFill>
                  <a:schemeClr val="tx1"/>
                </a:solidFill>
              </a:rPr>
              <a:t> "Разработка компьютерного программного обеспечения, консультационные услуги в данной области и другие сопутствующие услуги" класса 62 "Разработка компьютерного программного обеспечения, консультационные услуги в данной области и другие сопутствующие услуги" раздела J "Деятельность в области информации и связи" ОКВЭД 2;</a:t>
            </a:r>
          </a:p>
          <a:p>
            <a:r>
              <a:rPr lang="ru-RU" sz="1800" dirty="0">
                <a:solidFill>
                  <a:schemeClr val="tx1"/>
                </a:solidFill>
              </a:rPr>
              <a:t>2(1)) </a:t>
            </a:r>
            <a:r>
              <a:rPr lang="ru-RU" sz="1800" dirty="0">
                <a:solidFill>
                  <a:schemeClr val="tx1"/>
                </a:solidFill>
                <a:hlinkClick r:id="rId3"/>
              </a:rPr>
              <a:t>раздел Р</a:t>
            </a:r>
            <a:r>
              <a:rPr lang="ru-RU" sz="1800" dirty="0">
                <a:solidFill>
                  <a:schemeClr val="tx1"/>
                </a:solidFill>
              </a:rPr>
              <a:t> "Образование" ОКВЭД 2;</a:t>
            </a:r>
          </a:p>
          <a:p>
            <a:r>
              <a:rPr lang="ru-RU" sz="1800" dirty="0">
                <a:solidFill>
                  <a:schemeClr val="tx1"/>
                </a:solidFill>
              </a:rPr>
              <a:t>3) </a:t>
            </a:r>
            <a:r>
              <a:rPr lang="ru-RU" sz="1800" dirty="0">
                <a:solidFill>
                  <a:schemeClr val="tx1"/>
                </a:solidFill>
                <a:hlinkClick r:id="rId4"/>
              </a:rPr>
              <a:t>раздел Q</a:t>
            </a:r>
            <a:r>
              <a:rPr lang="ru-RU" sz="1800" dirty="0">
                <a:solidFill>
                  <a:schemeClr val="tx1"/>
                </a:solidFill>
              </a:rPr>
              <a:t> "Деятельность в области здравоохранения и социальных услуг" ОКВЭД 2;</a:t>
            </a:r>
          </a:p>
          <a:p>
            <a:r>
              <a:rPr lang="ru-RU" sz="1800" dirty="0">
                <a:solidFill>
                  <a:schemeClr val="tx1"/>
                </a:solidFill>
              </a:rPr>
              <a:t>4) </a:t>
            </a:r>
            <a:r>
              <a:rPr lang="ru-RU" sz="1800" dirty="0">
                <a:solidFill>
                  <a:schemeClr val="tx1"/>
                </a:solidFill>
                <a:hlinkClick r:id="rId5"/>
              </a:rPr>
              <a:t>класс 72</a:t>
            </a:r>
            <a:r>
              <a:rPr lang="ru-RU" sz="1800" dirty="0">
                <a:solidFill>
                  <a:schemeClr val="tx1"/>
                </a:solidFill>
              </a:rPr>
              <a:t> "Научные исследования и разработки" раздела M "Деятельность профессиональная, научная и техническая" ОКВЭД 2.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504056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768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15567"/>
            <a:ext cx="7632700" cy="3796134"/>
          </a:xfrm>
        </p:spPr>
        <p:txBody>
          <a:bodyPr/>
          <a:lstStyle/>
          <a:p>
            <a:pPr marL="0" algn="just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Налоговые ставки на 2020 год для ЮЛ и ИП пострадавших отраслей:</a:t>
            </a:r>
          </a:p>
          <a:p>
            <a:pPr marL="0" algn="just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1 процент при объекте «доходы»</a:t>
            </a:r>
            <a:endParaRPr lang="ru-RU" sz="1800" dirty="0">
              <a:solidFill>
                <a:schemeClr val="tx1"/>
              </a:solidFill>
            </a:endParaRPr>
          </a:p>
          <a:p>
            <a:pPr marL="0" algn="just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5 </a:t>
            </a:r>
            <a:r>
              <a:rPr lang="ru-RU" sz="1800" dirty="0">
                <a:solidFill>
                  <a:schemeClr val="tx1"/>
                </a:solidFill>
              </a:rPr>
              <a:t>процентов </a:t>
            </a:r>
            <a:r>
              <a:rPr lang="ru-RU" sz="1800" dirty="0" smtClean="0">
                <a:solidFill>
                  <a:schemeClr val="tx1"/>
                </a:solidFill>
              </a:rPr>
              <a:t>при объекте «доходы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– расходы»</a:t>
            </a:r>
            <a:endParaRPr lang="ru-RU" sz="1800" dirty="0">
              <a:solidFill>
                <a:schemeClr val="tx1"/>
              </a:solidFill>
            </a:endParaRPr>
          </a:p>
          <a:p>
            <a:pPr marL="0" algn="just">
              <a:spcBef>
                <a:spcPts val="0"/>
              </a:spcBef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algn="just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Условия: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доходы до 10 </a:t>
            </a:r>
            <a:r>
              <a:rPr lang="ru-RU" sz="1600" dirty="0" err="1" smtClean="0">
                <a:solidFill>
                  <a:schemeClr val="tx1"/>
                </a:solidFill>
              </a:rPr>
              <a:t>млн.руб</a:t>
            </a:r>
            <a:r>
              <a:rPr lang="ru-RU" sz="1600" dirty="0" smtClean="0">
                <a:solidFill>
                  <a:schemeClr val="tx1"/>
                </a:solidFill>
              </a:rPr>
              <a:t>.;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</a:rPr>
              <a:t>отношение доходов за 2020 год к доходам за 2019 год составило менее </a:t>
            </a:r>
            <a:r>
              <a:rPr lang="ru-RU" sz="1600" dirty="0" smtClean="0">
                <a:solidFill>
                  <a:schemeClr val="tx1"/>
                </a:solidFill>
              </a:rPr>
              <a:t>80%;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</a:rPr>
              <a:t>количество работников налогоплательщика на 31.12.2020 не менее 90 % от количества работников на 01.03.2020 или уменьшено не более чем на одного человека;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и </a:t>
            </a:r>
            <a:r>
              <a:rPr lang="ru-RU" sz="1600" dirty="0">
                <a:solidFill>
                  <a:schemeClr val="tx1"/>
                </a:solidFill>
              </a:rPr>
              <a:t>др.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504056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6335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843558"/>
            <a:ext cx="7632700" cy="3868143"/>
          </a:xfrm>
        </p:spPr>
        <p:txBody>
          <a:bodyPr/>
          <a:lstStyle/>
          <a:p>
            <a:pPr marL="0" lvl="0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ПСН вправе применять только индивидуальные предприниматели.</a:t>
            </a:r>
          </a:p>
          <a:p>
            <a:pPr marL="0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 </a:t>
            </a:r>
          </a:p>
          <a:p>
            <a:pPr marL="0" lvl="0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Средняя численность работников не может превышать 15 человек по всем видам предпринимательской деятельности </a:t>
            </a:r>
            <a:r>
              <a:rPr lang="ru-RU" sz="2000" dirty="0" smtClean="0">
                <a:solidFill>
                  <a:schemeClr val="tx1"/>
                </a:solidFill>
              </a:rPr>
              <a:t>ИП, </a:t>
            </a:r>
            <a:r>
              <a:rPr lang="ru-RU" sz="2000" dirty="0">
                <a:solidFill>
                  <a:schemeClr val="tx1"/>
                </a:solidFill>
              </a:rPr>
              <a:t>в отношении которых применяется </a:t>
            </a:r>
            <a:r>
              <a:rPr lang="ru-RU" sz="2000" dirty="0" smtClean="0">
                <a:solidFill>
                  <a:schemeClr val="tx1"/>
                </a:solidFill>
              </a:rPr>
              <a:t>ПСН </a:t>
            </a:r>
          </a:p>
          <a:p>
            <a:pPr marL="0" lvl="0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(пункт 5 статьи 346.43 НК РФ).</a:t>
            </a:r>
            <a:endParaRPr lang="ru-RU" sz="2000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При </a:t>
            </a:r>
            <a:r>
              <a:rPr lang="ru-RU" sz="2000" dirty="0">
                <a:solidFill>
                  <a:schemeClr val="tx1"/>
                </a:solidFill>
              </a:rPr>
              <a:t>совмещении ПСН и УСН показатели средней численности нужно отслеживать отдельно: у такого </a:t>
            </a:r>
            <a:r>
              <a:rPr lang="ru-RU" sz="2000" dirty="0" smtClean="0">
                <a:solidFill>
                  <a:schemeClr val="tx1"/>
                </a:solidFill>
              </a:rPr>
              <a:t>ИП </a:t>
            </a:r>
            <a:r>
              <a:rPr lang="ru-RU" sz="2000" dirty="0">
                <a:solidFill>
                  <a:schemeClr val="tx1"/>
                </a:solidFill>
              </a:rPr>
              <a:t>может быть больше 15 работников, при условии что не больше 15 из них заняты в деятельности на ПСН.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504055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</a:t>
            </a:r>
            <a:r>
              <a:rPr lang="ru-RU" sz="2400" dirty="0" smtClean="0"/>
              <a:t>ПСН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935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/>
            <a:r>
              <a:rPr lang="ru-RU" dirty="0">
                <a:solidFill>
                  <a:schemeClr val="tx1"/>
                </a:solidFill>
              </a:rPr>
              <a:t>Согласно налоговой статистике (5-ЕНВД) за 2019 год:  </a:t>
            </a:r>
          </a:p>
          <a:p>
            <a:pPr marL="594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розничная </a:t>
            </a:r>
            <a:r>
              <a:rPr lang="ru-RU" dirty="0">
                <a:solidFill>
                  <a:schemeClr val="tx1"/>
                </a:solidFill>
              </a:rPr>
              <a:t>торговля (65%), </a:t>
            </a:r>
          </a:p>
          <a:p>
            <a:pPr marL="594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оказание </a:t>
            </a:r>
            <a:r>
              <a:rPr lang="ru-RU" dirty="0">
                <a:solidFill>
                  <a:schemeClr val="tx1"/>
                </a:solidFill>
              </a:rPr>
              <a:t>автотранспортных услуг по перевозке </a:t>
            </a:r>
            <a:r>
              <a:rPr lang="ru-RU" dirty="0" smtClean="0">
                <a:solidFill>
                  <a:schemeClr val="tx1"/>
                </a:solidFill>
              </a:rPr>
              <a:t>пассажиров, </a:t>
            </a:r>
            <a:r>
              <a:rPr lang="ru-RU" dirty="0">
                <a:solidFill>
                  <a:schemeClr val="tx1"/>
                </a:solidFill>
              </a:rPr>
              <a:t>грузов (14%), </a:t>
            </a:r>
          </a:p>
          <a:p>
            <a:pPr marL="594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оказание </a:t>
            </a:r>
            <a:r>
              <a:rPr lang="ru-RU" dirty="0">
                <a:solidFill>
                  <a:schemeClr val="tx1"/>
                </a:solidFill>
              </a:rPr>
              <a:t>бытовых услуг (10%), </a:t>
            </a:r>
          </a:p>
          <a:p>
            <a:pPr marL="594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оказание </a:t>
            </a:r>
            <a:r>
              <a:rPr lang="ru-RU" dirty="0">
                <a:solidFill>
                  <a:schemeClr val="tx1"/>
                </a:solidFill>
              </a:rPr>
              <a:t>услуг общественного питания (6</a:t>
            </a:r>
            <a:r>
              <a:rPr lang="ru-RU" dirty="0" smtClean="0">
                <a:solidFill>
                  <a:schemeClr val="tx1"/>
                </a:solidFill>
              </a:rPr>
              <a:t>%).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ОСНОВНЫЕ ВИДЫ ДЕЯТЕЛЬНОСТИ НАЛОГОПЛАТЕЛЬЩИКОВ ЕНВД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7896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15567"/>
            <a:ext cx="7632700" cy="3796134"/>
          </a:xfrm>
        </p:spPr>
        <p:txBody>
          <a:bodyPr/>
          <a:lstStyle/>
          <a:p>
            <a:pPr marL="0" lvl="0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Доходы по всем видам предпринимательской деятельности, в отношении которых применяется ПСН, не может превышать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lvl="0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60 </a:t>
            </a:r>
            <a:r>
              <a:rPr lang="ru-RU" sz="2000" dirty="0" err="1">
                <a:solidFill>
                  <a:schemeClr val="tx1"/>
                </a:solidFill>
              </a:rPr>
              <a:t>млн.руб</a:t>
            </a:r>
            <a:r>
              <a:rPr lang="ru-RU" sz="2000" dirty="0">
                <a:solidFill>
                  <a:schemeClr val="tx1"/>
                </a:solidFill>
              </a:rPr>
              <a:t>. в год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lvl="0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(подпункт 1 пункта 6 статьи 346.45 НК РФ).</a:t>
            </a:r>
            <a:endParaRPr lang="ru-RU" sz="2000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При </a:t>
            </a:r>
            <a:r>
              <a:rPr lang="ru-RU" sz="2000" dirty="0">
                <a:solidFill>
                  <a:schemeClr val="tx1"/>
                </a:solidFill>
              </a:rPr>
              <a:t>этом в случае совмещения ПСН и УСН, при определении величины доходов от реализации для целей соблюдения ограничения в сумме 60 </a:t>
            </a:r>
            <a:r>
              <a:rPr lang="ru-RU" sz="2000" dirty="0" err="1">
                <a:solidFill>
                  <a:schemeClr val="tx1"/>
                </a:solidFill>
              </a:rPr>
              <a:t>млн.руб</a:t>
            </a:r>
            <a:r>
              <a:rPr lang="ru-RU" sz="2000" dirty="0">
                <a:solidFill>
                  <a:schemeClr val="tx1"/>
                </a:solidFill>
              </a:rPr>
              <a:t>. учитываются доходы по обоим указанным специальным налоговым режимам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>
                <a:solidFill>
                  <a:schemeClr val="tx1"/>
                </a:solidFill>
              </a:rPr>
              <a:t>пункт 6 статьи 346.45 НК РФ).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432048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9429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15567"/>
            <a:ext cx="7632700" cy="3796134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ПСН не охватывает всю предпринимательскую деятельность индивидуального предпринимателя, а применяется только в отношении определенных видов </a:t>
            </a:r>
            <a:r>
              <a:rPr lang="ru-RU" dirty="0" smtClean="0">
                <a:solidFill>
                  <a:schemeClr val="tx1"/>
                </a:solidFill>
              </a:rPr>
              <a:t>деятельности.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Полный </a:t>
            </a:r>
            <a:r>
              <a:rPr lang="ru-RU" dirty="0">
                <a:solidFill>
                  <a:schemeClr val="tx1"/>
                </a:solidFill>
              </a:rPr>
              <a:t>список видов деятельности, подпадающих под ПСН, с 01.01.2021 определяется региональным властями.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576064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7336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Закон Иркутской области от 29.11.2012 N 124-ОЗ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"</a:t>
            </a:r>
            <a:r>
              <a:rPr lang="ru-RU" dirty="0">
                <a:solidFill>
                  <a:schemeClr val="tx1"/>
                </a:solidFill>
              </a:rPr>
              <a:t>О применении индивидуальными предпринимателями патентной системы налогообложения на территории Иркутской области"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0375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131591"/>
            <a:ext cx="7632700" cy="3580110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Патент удостоверяет право на применение ПСН в отношении только конкретного вида предпринимательской деятельности, а не всей предпринимательской </a:t>
            </a:r>
            <a:r>
              <a:rPr lang="ru-RU" sz="2000" dirty="0" smtClean="0">
                <a:solidFill>
                  <a:schemeClr val="tx1"/>
                </a:solidFill>
              </a:rPr>
              <a:t>деятельности ИП. </a:t>
            </a:r>
          </a:p>
          <a:p>
            <a:pPr marL="0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Если ИП осуществляет </a:t>
            </a:r>
            <a:r>
              <a:rPr lang="ru-RU" sz="2000" dirty="0">
                <a:solidFill>
                  <a:schemeClr val="tx1"/>
                </a:solidFill>
              </a:rPr>
              <a:t>иные виды деятельности, то необходимо учитывать, что в отношении этих иных видов деятельности необходимо уплачивать налоги в рамках иного режима налогообложения (общей системы налогообложения или УСН).</a:t>
            </a:r>
          </a:p>
          <a:p>
            <a:pPr marL="0"/>
            <a:endParaRPr lang="ru-RU" sz="2000" dirty="0" smtClean="0">
              <a:solidFill>
                <a:schemeClr val="tx1"/>
              </a:solidFill>
            </a:endParaRPr>
          </a:p>
          <a:p>
            <a:pPr marL="0"/>
            <a:r>
              <a:rPr lang="ru-RU" sz="2000" dirty="0" smtClean="0">
                <a:solidFill>
                  <a:schemeClr val="tx1"/>
                </a:solidFill>
              </a:rPr>
              <a:t>Такой же подход при сезонной деятельности.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548638" cy="644797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6399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15567"/>
            <a:ext cx="7632700" cy="3796134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ПСН </a:t>
            </a:r>
            <a:r>
              <a:rPr lang="ru-RU" sz="2000" dirty="0">
                <a:solidFill>
                  <a:schemeClr val="tx1"/>
                </a:solidFill>
              </a:rPr>
              <a:t>не применяется в </a:t>
            </a:r>
            <a:r>
              <a:rPr lang="ru-RU" sz="2000" dirty="0" smtClean="0">
                <a:solidFill>
                  <a:schemeClr val="tx1"/>
                </a:solidFill>
              </a:rPr>
              <a:t>отношении (пункт </a:t>
            </a:r>
            <a:r>
              <a:rPr lang="ru-RU" sz="2000" dirty="0">
                <a:solidFill>
                  <a:schemeClr val="tx1"/>
                </a:solidFill>
              </a:rPr>
              <a:t>6 статьи 346.43 НК </a:t>
            </a:r>
            <a:r>
              <a:rPr lang="ru-RU" sz="2000" dirty="0" smtClean="0">
                <a:solidFill>
                  <a:schemeClr val="tx1"/>
                </a:solidFill>
              </a:rPr>
              <a:t>РФ):</a:t>
            </a:r>
            <a:endParaRPr lang="ru-RU" sz="2000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1) договора </a:t>
            </a:r>
            <a:r>
              <a:rPr lang="ru-RU" sz="2000" dirty="0">
                <a:solidFill>
                  <a:schemeClr val="tx1"/>
                </a:solidFill>
              </a:rPr>
              <a:t>простого товарищества (договора о совместной деятельности) или договора доверительного управления имуществом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2</a:t>
            </a:r>
            <a:r>
              <a:rPr lang="ru-RU" sz="2000" dirty="0">
                <a:solidFill>
                  <a:schemeClr val="tx1"/>
                </a:solidFill>
              </a:rPr>
              <a:t>) деятельности по </a:t>
            </a:r>
            <a:r>
              <a:rPr lang="ru-RU" sz="2000" u="sng" dirty="0">
                <a:solidFill>
                  <a:schemeClr val="tx1"/>
                </a:solidFill>
              </a:rPr>
              <a:t>производству</a:t>
            </a:r>
            <a:r>
              <a:rPr lang="ru-RU" sz="2000" dirty="0">
                <a:solidFill>
                  <a:schemeClr val="tx1"/>
                </a:solidFill>
              </a:rPr>
              <a:t> подакцизных товаров, а также по добыче и реализации полезных ископаемых;</a:t>
            </a:r>
          </a:p>
          <a:p>
            <a:pPr marL="0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5</a:t>
            </a:r>
            <a:r>
              <a:rPr lang="ru-RU" sz="2000" dirty="0">
                <a:solidFill>
                  <a:schemeClr val="tx1"/>
                </a:solidFill>
              </a:rPr>
              <a:t>) оптовой торговли, а также торговли, осуществляемой по договорам поставки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504056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3393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987574"/>
            <a:ext cx="7632700" cy="3206749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6) услуг по перевозке грузов и пассажиров индивидуальными предпринимателями, имеющими </a:t>
            </a:r>
            <a:r>
              <a:rPr lang="ru-RU" sz="2000" u="sng" dirty="0">
                <a:solidFill>
                  <a:schemeClr val="tx1"/>
                </a:solidFill>
              </a:rPr>
              <a:t>на праве собственности или ином праве</a:t>
            </a:r>
            <a:r>
              <a:rPr lang="ru-RU" sz="2000" dirty="0">
                <a:solidFill>
                  <a:schemeClr val="tx1"/>
                </a:solidFill>
              </a:rPr>
              <a:t> (пользования, владения и (или) распоряжения) более 20 автотранспортных средств, предназначенных для оказания таких услуг;</a:t>
            </a:r>
          </a:p>
          <a:p>
            <a:pPr marL="0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83519"/>
            <a:ext cx="7548638" cy="360040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3096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87575"/>
            <a:ext cx="7632700" cy="3724126"/>
          </a:xfrm>
        </p:spPr>
        <p:txBody>
          <a:bodyPr/>
          <a:lstStyle/>
          <a:p>
            <a:pPr marL="0" lvl="0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ПСН в отношении розничной торговли применяется при ограничении: только в отношении розничной торговли, осуществляемой через объекты стационарной торговой сети с площадью торгового зала не более 150 квадратных метров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0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ПСН </a:t>
            </a:r>
            <a:r>
              <a:rPr lang="ru-RU" sz="2000" dirty="0">
                <a:solidFill>
                  <a:schemeClr val="tx1"/>
                </a:solidFill>
              </a:rPr>
              <a:t>в отношении услуг общественного питания применяется при ограничении: только в отношении услуг общественного питания, оказываемых через объекты организации общественного питания с площадью зала обслуживания посетителей не более 150 квадратных метров.</a:t>
            </a:r>
          </a:p>
          <a:p>
            <a:pPr lvl="0"/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576064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5714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Для применения ПСН необходимо подать в налоговый </a:t>
            </a:r>
            <a:r>
              <a:rPr lang="ru-RU" dirty="0" smtClean="0">
                <a:solidFill>
                  <a:schemeClr val="tx1"/>
                </a:solidFill>
              </a:rPr>
              <a:t>орган заявление </a:t>
            </a:r>
            <a:r>
              <a:rPr lang="ru-RU" dirty="0">
                <a:solidFill>
                  <a:schemeClr val="tx1"/>
                </a:solidFill>
              </a:rPr>
              <a:t>на получение патента не позднее, чем за 10 дней до начала применения ПСН (</a:t>
            </a:r>
            <a:r>
              <a:rPr lang="ru-RU" dirty="0">
                <a:solidFill>
                  <a:schemeClr val="tx1"/>
                </a:solidFill>
                <a:hlinkClick r:id="rId2"/>
              </a:rPr>
              <a:t>подпункт 2</a:t>
            </a:r>
            <a:r>
              <a:rPr lang="ru-RU" dirty="0">
                <a:solidFill>
                  <a:schemeClr val="tx1"/>
                </a:solidFill>
                <a:hlinkClick r:id="rId3"/>
              </a:rPr>
              <a:t> статьи 346.45</a:t>
            </a:r>
            <a:r>
              <a:rPr lang="ru-RU" dirty="0">
                <a:solidFill>
                  <a:schemeClr val="tx1"/>
                </a:solidFill>
              </a:rPr>
              <a:t> НК РФ).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1825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Оформить патент можно на срок от одного месяца до 1 года - на любое количество месяцев в пределах календарного года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55526"/>
            <a:ext cx="7548638" cy="946151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5036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При ПСН нет обязанности сдавать налоговую декларацию</a:t>
            </a: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Необходимо </a:t>
            </a:r>
            <a:r>
              <a:rPr lang="ru-RU" dirty="0">
                <a:solidFill>
                  <a:schemeClr val="tx1"/>
                </a:solidFill>
              </a:rPr>
              <a:t>вести учет в книге учета доходов индивидуального предпринимателя, применяющего ПСН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2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ОБЩАЯ СИСТЕМА НАЛОГООБЛОЖЕНИЯ</a:t>
            </a:r>
          </a:p>
          <a:p>
            <a:pPr marL="0" algn="ctr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 marL="0"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ИЛИ</a:t>
            </a:r>
          </a:p>
          <a:p>
            <a:pPr marL="0" algn="ctr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 marL="0"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СПЕЦИАЛЬНЫЕ РЕЖИМЫ НАЛОГООБЛОЖЕНИЯ</a:t>
            </a:r>
          </a:p>
          <a:p>
            <a:pPr marL="0" algn="ctr"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  <a:p>
            <a:pPr marL="0"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УСН             ЕСХН           ПАТЕНТ          НПД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АЛЬТЕРНАТИВНЫЕ РЕЖИМЫ НАЛОГООБЛОЖЕНИЯ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267744" y="3363838"/>
            <a:ext cx="129614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3707904" y="336383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16016" y="336383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508104" y="3363838"/>
            <a:ext cx="108012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4108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50265"/>
              </p:ext>
            </p:extLst>
          </p:nvPr>
        </p:nvGraphicFramePr>
        <p:xfrm>
          <a:off x="1662430" y="1538605"/>
          <a:ext cx="5530215" cy="3139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8650"/>
                <a:gridCol w="1362075"/>
                <a:gridCol w="2009140"/>
                <a:gridCol w="1530350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Регистрация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Доходы (руб.)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N п/п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Дата и номер первичного документа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Содержание операции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 за налоговый период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0"/>
            <a:ext cx="7548638" cy="6480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40</a:t>
            </a:fld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62113" y="1538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Раздел I. Доходы</a:t>
            </a: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445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203599"/>
            <a:ext cx="7632700" cy="3508102"/>
          </a:xfrm>
        </p:spPr>
        <p:txBody>
          <a:bodyPr/>
          <a:lstStyle/>
          <a:p>
            <a:pPr lvl="0"/>
            <a:r>
              <a:rPr lang="ru-RU" sz="2000" dirty="0">
                <a:solidFill>
                  <a:schemeClr val="tx1"/>
                </a:solidFill>
              </a:rPr>
              <a:t>Расчет стоимости патента не зависит от фактического дохода, а производится с потенциально возможного к получению дохода, установленного региональным властями.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Сумму </a:t>
            </a:r>
            <a:r>
              <a:rPr lang="ru-RU" sz="2000" dirty="0">
                <a:solidFill>
                  <a:schemeClr val="tx1"/>
                </a:solidFill>
              </a:rPr>
              <a:t>налога при ПСН рассчитывает налоговый орган при выдаче патента, исходя из установленного региональным законом размера потенциально возможного к получению годового дохода по соответствующему виду деятельности и налоговой ставки (6 %).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792088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8624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Общий порядок расчета: исходя из физического показателя, потенциально возможного дохода на единицу </a:t>
            </a:r>
            <a:r>
              <a:rPr lang="ru-RU" dirty="0" err="1">
                <a:solidFill>
                  <a:schemeClr val="tx1"/>
                </a:solidFill>
              </a:rPr>
              <a:t>физпоказателя</a:t>
            </a:r>
            <a:r>
              <a:rPr lang="ru-RU" dirty="0">
                <a:solidFill>
                  <a:schemeClr val="tx1"/>
                </a:solidFill>
              </a:rPr>
              <a:t> по региональному закону и срока действия патента определяете потенциально возможный доход на срок действия патента, и уже этот доход умножаете на налоговую ставку 6%.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2354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Что означает «дополнительно на каждую единицу средней </a:t>
            </a:r>
            <a:r>
              <a:rPr lang="ru-RU" dirty="0" err="1">
                <a:solidFill>
                  <a:schemeClr val="tx1"/>
                </a:solidFill>
              </a:rPr>
              <a:t>числ.работников</a:t>
            </a:r>
            <a:r>
              <a:rPr lang="ru-RU" dirty="0">
                <a:solidFill>
                  <a:schemeClr val="tx1"/>
                </a:solidFill>
              </a:rPr>
              <a:t>» при исчислении патента на оказании </a:t>
            </a:r>
            <a:r>
              <a:rPr lang="ru-RU" dirty="0" smtClean="0">
                <a:solidFill>
                  <a:schemeClr val="tx1"/>
                </a:solidFill>
              </a:rPr>
              <a:t>услуг?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8416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!!!! Патент выдается на полную его стоимость</a:t>
            </a:r>
          </a:p>
          <a:p>
            <a:r>
              <a:rPr lang="ru-RU" dirty="0" smtClean="0"/>
              <a:t>Без уменьшения на страховые взносы!!!!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1774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203599"/>
            <a:ext cx="7632700" cy="3508102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Закон </a:t>
            </a:r>
            <a:r>
              <a:rPr lang="ru-RU" dirty="0">
                <a:solidFill>
                  <a:schemeClr val="tx1"/>
                </a:solidFill>
              </a:rPr>
              <a:t>Иркутской области от 08.02.2021 № 3‑ОЗ «О внесении изменений в статью 2 Закона Иркутской области «О применении индивидуальными предпринимателями патентной системы налогообложения на территории Иркутской области» </a:t>
            </a:r>
            <a:r>
              <a:rPr lang="ru-RU" dirty="0" smtClean="0">
                <a:solidFill>
                  <a:schemeClr val="tx1"/>
                </a:solidFill>
              </a:rPr>
              <a:t>Перерасчет </a:t>
            </a:r>
            <a:r>
              <a:rPr lang="ru-RU" dirty="0">
                <a:solidFill>
                  <a:schemeClr val="tx1"/>
                </a:solidFill>
              </a:rPr>
              <a:t>9358 патентов, выданных на 2021 год, в том числе по виду деятельности розничная торговля – 8796 патентов, по общественному питанию – 562 патентов.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0"/>
            <a:ext cx="7548638" cy="864097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0726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Законом Иркутской области от 29.11.2012 № 124-ОЗ установлена налоговая ставка в размере 0 процентов по ПСН для </a:t>
            </a:r>
            <a:r>
              <a:rPr lang="ru-RU" dirty="0" smtClean="0">
                <a:solidFill>
                  <a:schemeClr val="tx1"/>
                </a:solidFill>
              </a:rPr>
              <a:t>ИП, </a:t>
            </a:r>
            <a:r>
              <a:rPr lang="ru-RU" dirty="0">
                <a:solidFill>
                  <a:schemeClr val="tx1"/>
                </a:solidFill>
              </a:rPr>
              <a:t>впервые зарегистрированных после 1 января 2016 года, </a:t>
            </a:r>
            <a:r>
              <a:rPr lang="ru-RU" dirty="0" smtClean="0">
                <a:solidFill>
                  <a:schemeClr val="tx1"/>
                </a:solidFill>
              </a:rPr>
              <a:t>осуществляющих определенные виды предпринимательской деятельности, перечисленные в законе.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8467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ИП вправе </a:t>
            </a:r>
            <a:r>
              <a:rPr lang="ru-RU" dirty="0">
                <a:solidFill>
                  <a:schemeClr val="tx1"/>
                </a:solidFill>
              </a:rPr>
              <a:t>применять указанную налоговую ставку в размере 0 процентов со дня их государственной регистрации в качестве </a:t>
            </a:r>
            <a:r>
              <a:rPr lang="ru-RU" dirty="0" smtClean="0">
                <a:solidFill>
                  <a:schemeClr val="tx1"/>
                </a:solidFill>
              </a:rPr>
              <a:t>ИП </a:t>
            </a:r>
            <a:r>
              <a:rPr lang="ru-RU" dirty="0">
                <a:solidFill>
                  <a:schemeClr val="tx1"/>
                </a:solidFill>
              </a:rPr>
              <a:t>непрерывно не более двух налоговых периодов в пределах двух календарных лет.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9512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15567"/>
            <a:ext cx="7632700" cy="3796134"/>
          </a:xfrm>
        </p:spPr>
        <p:txBody>
          <a:bodyPr/>
          <a:lstStyle/>
          <a:p>
            <a:pPr lvl="0"/>
            <a:r>
              <a:rPr lang="ru-RU" sz="2000" dirty="0">
                <a:solidFill>
                  <a:schemeClr val="tx1"/>
                </a:solidFill>
              </a:rPr>
              <a:t>Порядок уплаты налога при ПСН зависит от срока, на который выдан патент (</a:t>
            </a:r>
            <a:r>
              <a:rPr lang="ru-RU" sz="2000" dirty="0">
                <a:solidFill>
                  <a:schemeClr val="tx1"/>
                </a:solidFill>
                <a:hlinkClick r:id="rId2"/>
              </a:rPr>
              <a:t>пункт 2 статьи 346.51</a:t>
            </a:r>
            <a:r>
              <a:rPr lang="ru-RU" sz="2000" dirty="0">
                <a:solidFill>
                  <a:schemeClr val="tx1"/>
                </a:solidFill>
              </a:rPr>
              <a:t> НК РФ):</a:t>
            </a:r>
          </a:p>
          <a:p>
            <a:r>
              <a:rPr lang="ru-RU" sz="2000" dirty="0">
                <a:solidFill>
                  <a:schemeClr val="tx1"/>
                </a:solidFill>
              </a:rPr>
              <a:t>если патент выдан на срок до 6 месяцев, то налог нужно перечислить одной суммой в любое время в течение срока действия патента;</a:t>
            </a:r>
          </a:p>
          <a:p>
            <a:r>
              <a:rPr lang="ru-RU" sz="2000" dirty="0">
                <a:solidFill>
                  <a:schemeClr val="tx1"/>
                </a:solidFill>
              </a:rPr>
              <a:t>если патент выдан на 6 - 12 месяцев, нужно сделать два платежа:</a:t>
            </a:r>
          </a:p>
          <a:p>
            <a:r>
              <a:rPr lang="ru-RU" sz="2000" dirty="0">
                <a:solidFill>
                  <a:schemeClr val="tx1"/>
                </a:solidFill>
              </a:rPr>
              <a:t>- 1/3 стоимости - в течение 90 календарных дней с начала действия патента;</a:t>
            </a:r>
          </a:p>
          <a:p>
            <a:r>
              <a:rPr lang="ru-RU" sz="2000" dirty="0">
                <a:solidFill>
                  <a:schemeClr val="tx1"/>
                </a:solidFill>
              </a:rPr>
              <a:t>- 2/3 стоимости - в оставшийся срок патента.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576064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2590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843558"/>
            <a:ext cx="7632700" cy="3868143"/>
          </a:xfrm>
        </p:spPr>
        <p:txBody>
          <a:bodyPr/>
          <a:lstStyle/>
          <a:p>
            <a:pPr lvl="0"/>
            <a:r>
              <a:rPr lang="ru-RU" sz="1800" dirty="0" smtClean="0">
                <a:solidFill>
                  <a:schemeClr val="tx1"/>
                </a:solidFill>
              </a:rPr>
              <a:t>ПСН </a:t>
            </a:r>
            <a:r>
              <a:rPr lang="ru-RU" sz="1800" dirty="0">
                <a:solidFill>
                  <a:schemeClr val="tx1"/>
                </a:solidFill>
              </a:rPr>
              <a:t>действует только на территории субъекта Российской Федерации – на территории Иркутской области.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При этом патент действует на всей территории Иркутской области только по следующим видам деятельности:</a:t>
            </a:r>
          </a:p>
          <a:p>
            <a:r>
              <a:rPr lang="ru-RU" sz="1800" dirty="0">
                <a:solidFill>
                  <a:schemeClr val="tx1"/>
                </a:solidFill>
              </a:rPr>
              <a:t>- оказание автотранспортных услуг по перевозке грузов и пассажиров автомобильным транспортом;</a:t>
            </a:r>
          </a:p>
          <a:p>
            <a:r>
              <a:rPr lang="ru-RU" sz="1800" dirty="0">
                <a:solidFill>
                  <a:schemeClr val="tx1"/>
                </a:solidFill>
              </a:rPr>
              <a:t>- оказание услуг по перевозке грузов и пассажиров водным транспортом;</a:t>
            </a:r>
          </a:p>
          <a:p>
            <a:r>
              <a:rPr lang="ru-RU" sz="1800" dirty="0">
                <a:solidFill>
                  <a:schemeClr val="tx1"/>
                </a:solidFill>
              </a:rPr>
              <a:t>- розничная торговля (в части, касающейся развозной и разносной розничной торговли</a:t>
            </a:r>
            <a:r>
              <a:rPr lang="ru-RU" sz="1800" dirty="0" smtClean="0">
                <a:solidFill>
                  <a:schemeClr val="tx1"/>
                </a:solidFill>
              </a:rPr>
              <a:t>).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По данным видам деятельности на территории одного субъекта Российской Федерации – один патент!</a:t>
            </a:r>
          </a:p>
          <a:p>
            <a:endParaRPr lang="ru-RU" sz="1800" dirty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432048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5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059582"/>
            <a:ext cx="7632700" cy="3652119"/>
          </a:xfrm>
        </p:spPr>
        <p:txBody>
          <a:bodyPr/>
          <a:lstStyle/>
          <a:p>
            <a:pPr marL="0" algn="ctr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25,9</a:t>
            </a:r>
            <a:r>
              <a:rPr lang="ru-RU" dirty="0" smtClean="0">
                <a:solidFill>
                  <a:schemeClr val="tx1"/>
                </a:solidFill>
              </a:rPr>
              <a:t> тыс. налогоплательщиков ЕНВД</a:t>
            </a:r>
          </a:p>
          <a:p>
            <a:pPr marL="0" algn="ctr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 marL="0"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на ОСН                           на УСН                           на ПСН</a:t>
            </a:r>
          </a:p>
          <a:p>
            <a:pPr marL="0" algn="ctr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0,5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0" dirty="0" err="1" smtClean="0">
                <a:solidFill>
                  <a:schemeClr val="tx1"/>
                </a:solidFill>
              </a:rPr>
              <a:t>тыс.нал</a:t>
            </a:r>
            <a:r>
              <a:rPr lang="ru-RU" b="0" dirty="0" smtClean="0">
                <a:solidFill>
                  <a:schemeClr val="tx1"/>
                </a:solidFill>
              </a:rPr>
              <a:t>-в</a:t>
            </a:r>
            <a:r>
              <a:rPr lang="ru-RU" dirty="0" smtClean="0">
                <a:solidFill>
                  <a:schemeClr val="tx1"/>
                </a:solidFill>
              </a:rPr>
              <a:t>             </a:t>
            </a:r>
            <a:r>
              <a:rPr lang="ru-RU" sz="2800" dirty="0" smtClean="0">
                <a:solidFill>
                  <a:schemeClr val="tx1"/>
                </a:solidFill>
              </a:rPr>
              <a:t>21,5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0" dirty="0" err="1" smtClean="0">
                <a:solidFill>
                  <a:schemeClr val="tx1"/>
                </a:solidFill>
              </a:rPr>
              <a:t>тыс.нал</a:t>
            </a:r>
            <a:r>
              <a:rPr lang="ru-RU" b="0" dirty="0" smtClean="0">
                <a:solidFill>
                  <a:schemeClr val="tx1"/>
                </a:solidFill>
              </a:rPr>
              <a:t>-в</a:t>
            </a:r>
            <a:r>
              <a:rPr lang="ru-RU" dirty="0" smtClean="0">
                <a:solidFill>
                  <a:schemeClr val="tx1"/>
                </a:solidFill>
              </a:rPr>
              <a:t>            </a:t>
            </a:r>
            <a:r>
              <a:rPr lang="ru-RU" sz="2800" dirty="0" smtClean="0">
                <a:solidFill>
                  <a:schemeClr val="tx1"/>
                </a:solidFill>
              </a:rPr>
              <a:t>10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0" dirty="0" err="1" smtClean="0">
                <a:solidFill>
                  <a:schemeClr val="tx1"/>
                </a:solidFill>
              </a:rPr>
              <a:t>тыс.нал</a:t>
            </a:r>
            <a:r>
              <a:rPr lang="ru-RU" b="0" dirty="0" smtClean="0">
                <a:solidFill>
                  <a:schemeClr val="tx1"/>
                </a:solidFill>
              </a:rPr>
              <a:t>-в</a:t>
            </a:r>
          </a:p>
          <a:p>
            <a:pPr algn="ctr">
              <a:spcBef>
                <a:spcPts val="0"/>
              </a:spcBef>
            </a:pPr>
            <a:r>
              <a:rPr lang="ru-RU" b="0" i="1" dirty="0" smtClean="0">
                <a:solidFill>
                  <a:schemeClr val="tx1"/>
                </a:solidFill>
              </a:rPr>
              <a:t>                                  (в </a:t>
            </a:r>
            <a:r>
              <a:rPr lang="ru-RU" b="0" i="1" dirty="0" err="1" smtClean="0">
                <a:solidFill>
                  <a:schemeClr val="tx1"/>
                </a:solidFill>
              </a:rPr>
              <a:t>т.ч</a:t>
            </a:r>
            <a:r>
              <a:rPr lang="ru-RU" b="0" i="1" dirty="0" smtClean="0">
                <a:solidFill>
                  <a:schemeClr val="tx1"/>
                </a:solidFill>
              </a:rPr>
              <a:t>. </a:t>
            </a:r>
            <a:r>
              <a:rPr lang="ru-RU" sz="2800" dirty="0" smtClean="0">
                <a:solidFill>
                  <a:schemeClr val="tx1"/>
                </a:solidFill>
              </a:rPr>
              <a:t>7</a:t>
            </a:r>
            <a:r>
              <a:rPr lang="ru-RU" b="0" i="1" dirty="0" smtClean="0">
                <a:solidFill>
                  <a:schemeClr val="tx1"/>
                </a:solidFill>
              </a:rPr>
              <a:t>тыс.нал-в, </a:t>
            </a:r>
          </a:p>
          <a:p>
            <a:pPr algn="ctr">
              <a:spcBef>
                <a:spcPts val="0"/>
              </a:spcBef>
            </a:pPr>
            <a:r>
              <a:rPr lang="ru-RU" b="0" i="1" dirty="0">
                <a:solidFill>
                  <a:schemeClr val="tx1"/>
                </a:solidFill>
              </a:rPr>
              <a:t> </a:t>
            </a:r>
            <a:r>
              <a:rPr lang="ru-RU" b="0" i="1" dirty="0" smtClean="0">
                <a:solidFill>
                  <a:schemeClr val="tx1"/>
                </a:solidFill>
              </a:rPr>
              <a:t>                                 </a:t>
            </a:r>
            <a:r>
              <a:rPr lang="ru-RU" b="0" i="1" dirty="0" smtClean="0">
                <a:solidFill>
                  <a:schemeClr val="tx1"/>
                </a:solidFill>
              </a:rPr>
              <a:t>совмещающих УСН и ПСН)</a:t>
            </a:r>
          </a:p>
          <a:p>
            <a:pPr algn="ctr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на НПД                           на ЕСХН</a:t>
            </a:r>
          </a:p>
          <a:p>
            <a:pPr marL="0" algn="ctr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0,3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0" dirty="0" err="1" smtClean="0">
                <a:solidFill>
                  <a:schemeClr val="tx1"/>
                </a:solidFill>
              </a:rPr>
              <a:t>тыс.нал</a:t>
            </a:r>
            <a:r>
              <a:rPr lang="ru-RU" b="0" dirty="0" smtClean="0">
                <a:solidFill>
                  <a:schemeClr val="tx1"/>
                </a:solidFill>
              </a:rPr>
              <a:t>-в</a:t>
            </a:r>
            <a:r>
              <a:rPr lang="ru-RU" dirty="0" smtClean="0">
                <a:solidFill>
                  <a:schemeClr val="tx1"/>
                </a:solidFill>
              </a:rPr>
              <a:t>                   </a:t>
            </a:r>
            <a:r>
              <a:rPr lang="ru-RU" sz="2800" dirty="0" smtClean="0">
                <a:solidFill>
                  <a:schemeClr val="tx1"/>
                </a:solidFill>
              </a:rPr>
              <a:t>0,04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0" dirty="0" err="1" smtClean="0">
                <a:solidFill>
                  <a:schemeClr val="tx1"/>
                </a:solidFill>
              </a:rPr>
              <a:t>тыс.нал</a:t>
            </a:r>
            <a:r>
              <a:rPr lang="ru-RU" b="0" dirty="0" smtClean="0">
                <a:solidFill>
                  <a:schemeClr val="tx1"/>
                </a:solidFill>
              </a:rPr>
              <a:t>-в</a:t>
            </a:r>
            <a:endParaRPr lang="ru-RU" b="0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357189"/>
            <a:ext cx="7548638" cy="702394"/>
          </a:xfrm>
        </p:spPr>
        <p:txBody>
          <a:bodyPr/>
          <a:lstStyle/>
          <a:p>
            <a:pPr algn="ctr"/>
            <a:r>
              <a:rPr lang="ru-RU" sz="2400" dirty="0" smtClean="0"/>
              <a:t>ПЕРЕХОД С ЕНВД НА ИНЫЕ РЕЖИМЫ НАЛОГООБЛОЖЕНИЯ на 20.02.2021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339752" y="1563638"/>
            <a:ext cx="158417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932040" y="1563638"/>
            <a:ext cx="165618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27984" y="156363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843808" y="1887674"/>
            <a:ext cx="864096" cy="1908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076056" y="1815666"/>
            <a:ext cx="720080" cy="954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102170" y="3507854"/>
            <a:ext cx="12601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4217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059582"/>
            <a:ext cx="7632700" cy="365211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Территория Иркутской области дифференцирована по территориям действия патентов по </a:t>
            </a:r>
            <a:r>
              <a:rPr lang="ru-RU" dirty="0" smtClean="0">
                <a:solidFill>
                  <a:schemeClr val="tx1"/>
                </a:solidFill>
              </a:rPr>
              <a:t>4 группам </a:t>
            </a:r>
            <a:r>
              <a:rPr lang="ru-RU" dirty="0">
                <a:solidFill>
                  <a:schemeClr val="tx1"/>
                </a:solidFill>
              </a:rPr>
              <a:t>муниципальных образований (Закон Иркутской области от 29.11.2012 № 124-ОЗ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r>
              <a:rPr lang="ru-RU" dirty="0">
                <a:solidFill>
                  <a:schemeClr val="tx1"/>
                </a:solidFill>
              </a:rPr>
              <a:t>По иным видам деятельности патент действует на территории определенной группы муниципальных образований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Если деятельность планируется на всей территории Иркутской области – то 4 патента!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55526"/>
            <a:ext cx="7548638" cy="519905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ОСНОВНЫЕ ОСОБЕННОСТИ ПРИМЕНЕНИЯ ПСН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2355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87575"/>
            <a:ext cx="7632700" cy="3724126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!!! По </a:t>
            </a:r>
            <a:r>
              <a:rPr lang="ru-RU" dirty="0">
                <a:solidFill>
                  <a:schemeClr val="tx1"/>
                </a:solidFill>
              </a:rPr>
              <a:t>отдельным видам деятельности патент оформляется на конкретный объект – на конкретную квартиру, на конкретный автомобиль. Это: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Перевозки</a:t>
            </a:r>
            <a:endParaRPr lang="ru-RU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Аренда</a:t>
            </a:r>
          </a:p>
          <a:p>
            <a:pPr mar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Торговля (кроме развозной и разносной)</a:t>
            </a:r>
          </a:p>
          <a:p>
            <a:pPr marL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Общепит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83519"/>
            <a:ext cx="7548638" cy="504056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5480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078707"/>
            <a:ext cx="7632700" cy="3632994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Подпункт 7 пункта 3 статьи 346.43 НК РФ в </a:t>
            </a:r>
            <a:r>
              <a:rPr lang="ru-RU" sz="1800" dirty="0">
                <a:solidFill>
                  <a:schemeClr val="tx1"/>
                </a:solidFill>
              </a:rPr>
              <a:t>ред. </a:t>
            </a:r>
            <a:r>
              <a:rPr lang="ru-RU" sz="1800" dirty="0" smtClean="0">
                <a:solidFill>
                  <a:schemeClr val="tx1"/>
                </a:solidFill>
              </a:rPr>
              <a:t>Федерального закона от 29.12.2020 № 470-ФЗ:</a:t>
            </a:r>
          </a:p>
          <a:p>
            <a:pPr marL="0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стационарная </a:t>
            </a:r>
            <a:r>
              <a:rPr lang="ru-RU" sz="1800" dirty="0">
                <a:solidFill>
                  <a:schemeClr val="tx1"/>
                </a:solidFill>
              </a:rPr>
              <a:t>торговая сеть, не имеющая торговых залов, - торговая сеть, расположенная в предназначенных для ведения торговли зданиях, строениях и сооружениях (их частях), не имеющих обособленных и специально оснащенных для этих целей помещений, а также в зданиях, строениях и сооружениях (их частях), используемых для заключения договоров розничной купли-продажи, а также для проведения торгов. К данной категории торговых объектов относятся розничные рынки, ярмарки, киоски, палатки, торговые автоматы </a:t>
            </a:r>
            <a:r>
              <a:rPr lang="ru-RU" sz="1800" u="sng" dirty="0">
                <a:solidFill>
                  <a:schemeClr val="tx1"/>
                </a:solidFill>
              </a:rPr>
              <a:t>и другие аналогичные объекты</a:t>
            </a:r>
            <a:r>
              <a:rPr lang="ru-RU" sz="1800" dirty="0">
                <a:solidFill>
                  <a:schemeClr val="tx1"/>
                </a:solidFill>
              </a:rPr>
              <a:t>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548638" cy="572790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1475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При расчете патента при розничной торговле нужно учитывать общую площадь( вместе со складами) или торговую (торговый зал)?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9516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87575"/>
            <a:ext cx="7632700" cy="372412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Подпадает </a:t>
            </a:r>
            <a:r>
              <a:rPr lang="ru-RU" dirty="0">
                <a:solidFill>
                  <a:schemeClr val="tx1"/>
                </a:solidFill>
              </a:rPr>
              <a:t>ли под патентную систему реализация пива и </a:t>
            </a:r>
            <a:r>
              <a:rPr lang="ru-RU" dirty="0" smtClean="0">
                <a:solidFill>
                  <a:schemeClr val="tx1"/>
                </a:solidFill>
              </a:rPr>
              <a:t>сигарет?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Нет </a:t>
            </a:r>
            <a:r>
              <a:rPr lang="ru-RU" dirty="0">
                <a:solidFill>
                  <a:schemeClr val="tx1"/>
                </a:solidFill>
              </a:rPr>
              <a:t>ограничений в части розницы. Ограничение – товары собственного производства! Соответственно не применяется патент при реализации пива собственного производства!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0"/>
            <a:ext cx="7548638" cy="576065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2771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Подпадает ли под патентную систему </a:t>
            </a:r>
            <a:r>
              <a:rPr lang="ru-RU" dirty="0" smtClean="0">
                <a:solidFill>
                  <a:schemeClr val="tx1"/>
                </a:solidFill>
              </a:rPr>
              <a:t>реализация маркированных товаров?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Не подпадает реализация трех видов маркированных товаров: обуви, лекарств, мехов.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3058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87575"/>
            <a:ext cx="7632700" cy="3724126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sz="1800" u="sng" dirty="0" smtClean="0">
                <a:solidFill>
                  <a:schemeClr val="tx1"/>
                </a:solidFill>
              </a:rPr>
              <a:t>ПСН правомерна</a:t>
            </a:r>
            <a:r>
              <a:rPr lang="ru-RU" sz="1800" dirty="0" smtClean="0">
                <a:solidFill>
                  <a:schemeClr val="tx1"/>
                </a:solidFill>
              </a:rPr>
              <a:t>, если транспортные средства </a:t>
            </a:r>
            <a:r>
              <a:rPr lang="ru-RU" sz="1800" dirty="0">
                <a:solidFill>
                  <a:schemeClr val="tx1"/>
                </a:solidFill>
              </a:rPr>
              <a:t>зарегистрированы в органах ГИБДД как транспорт, предназначенный для движения по автомобильным дорогам общего пользования. </a:t>
            </a:r>
          </a:p>
          <a:p>
            <a:pPr marL="0">
              <a:spcBef>
                <a:spcPts val="0"/>
              </a:spcBef>
            </a:pPr>
            <a:r>
              <a:rPr lang="ru-RU" sz="1800" u="sng" dirty="0" smtClean="0">
                <a:solidFill>
                  <a:schemeClr val="tx1"/>
                </a:solidFill>
              </a:rPr>
              <a:t>ПСН неправомерна</a:t>
            </a:r>
            <a:r>
              <a:rPr lang="ru-RU" sz="1800" dirty="0" smtClean="0">
                <a:solidFill>
                  <a:schemeClr val="tx1"/>
                </a:solidFill>
              </a:rPr>
              <a:t>, если </a:t>
            </a:r>
            <a:r>
              <a:rPr lang="ru-RU" sz="1800" dirty="0">
                <a:solidFill>
                  <a:schemeClr val="tx1"/>
                </a:solidFill>
              </a:rPr>
              <a:t>грузы </a:t>
            </a:r>
            <a:r>
              <a:rPr lang="ru-RU" sz="1800" dirty="0" smtClean="0">
                <a:solidFill>
                  <a:schemeClr val="tx1"/>
                </a:solidFill>
              </a:rPr>
              <a:t>перевозятся </a:t>
            </a:r>
            <a:r>
              <a:rPr lang="ru-RU" sz="1800" dirty="0">
                <a:solidFill>
                  <a:schemeClr val="tx1"/>
                </a:solidFill>
              </a:rPr>
              <a:t>внедорожным автотранспортом, зарегистрированным в органах </a:t>
            </a:r>
            <a:r>
              <a:rPr lang="ru-RU" sz="1800" dirty="0" err="1">
                <a:solidFill>
                  <a:schemeClr val="tx1"/>
                </a:solidFill>
              </a:rPr>
              <a:t>Гостехнадзора</a:t>
            </a:r>
            <a:r>
              <a:rPr lang="ru-RU" sz="1800" dirty="0">
                <a:solidFill>
                  <a:schemeClr val="tx1"/>
                </a:solidFill>
              </a:rPr>
              <a:t>. Этот транспорт (например, </a:t>
            </a:r>
            <a:r>
              <a:rPr lang="ru-RU" sz="1800" dirty="0" smtClean="0">
                <a:solidFill>
                  <a:schemeClr val="tx1"/>
                </a:solidFill>
              </a:rPr>
              <a:t>тягачи, самоходные </a:t>
            </a:r>
            <a:r>
              <a:rPr lang="ru-RU" sz="1800" dirty="0">
                <a:solidFill>
                  <a:schemeClr val="tx1"/>
                </a:solidFill>
              </a:rPr>
              <a:t>дорожно-строительные, мелиоративные, сельскохозяйственные машины) не предназначен для движения по автомобильным дорогам общего пользования.</a:t>
            </a:r>
          </a:p>
          <a:p>
            <a:pPr marL="0">
              <a:spcBef>
                <a:spcPts val="0"/>
              </a:spcBef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Постановления </a:t>
            </a:r>
            <a:r>
              <a:rPr lang="ru-RU" sz="1800" dirty="0">
                <a:solidFill>
                  <a:schemeClr val="tx1"/>
                </a:solidFill>
              </a:rPr>
              <a:t>ФАС Западно-Сибирского округа от 24.05.2013 </a:t>
            </a:r>
            <a:r>
              <a:rPr lang="ru-RU" sz="1800" dirty="0">
                <a:solidFill>
                  <a:schemeClr val="tx1"/>
                </a:solidFill>
                <a:hlinkClick r:id="rId2"/>
              </a:rPr>
              <a:t>№ А67-4764/2012</a:t>
            </a:r>
            <a:r>
              <a:rPr lang="ru-RU" sz="1800" dirty="0">
                <a:solidFill>
                  <a:schemeClr val="tx1"/>
                </a:solidFill>
              </a:rPr>
              <a:t> (оставлено в силе </a:t>
            </a:r>
            <a:r>
              <a:rPr lang="ru-RU" sz="1800" dirty="0">
                <a:solidFill>
                  <a:schemeClr val="tx1"/>
                </a:solidFill>
                <a:hlinkClick r:id="rId3"/>
              </a:rPr>
              <a:t>Определением</a:t>
            </a:r>
            <a:r>
              <a:rPr lang="ru-RU" sz="1800" dirty="0">
                <a:solidFill>
                  <a:schemeClr val="tx1"/>
                </a:solidFill>
              </a:rPr>
              <a:t> ВАС РФ от 21.06.2013 № ВАС-7732/13), от 20.02.2013 </a:t>
            </a:r>
            <a:r>
              <a:rPr lang="ru-RU" sz="1800" dirty="0">
                <a:solidFill>
                  <a:schemeClr val="tx1"/>
                </a:solidFill>
                <a:hlinkClick r:id="rId4"/>
              </a:rPr>
              <a:t>№ </a:t>
            </a:r>
            <a:r>
              <a:rPr lang="ru-RU" sz="1800" dirty="0" smtClean="0">
                <a:solidFill>
                  <a:schemeClr val="tx1"/>
                </a:solidFill>
                <a:hlinkClick r:id="rId4"/>
              </a:rPr>
              <a:t>А75-2860/2012</a:t>
            </a:r>
            <a:r>
              <a:rPr lang="ru-RU" sz="1800" dirty="0" smtClean="0">
                <a:solidFill>
                  <a:schemeClr val="tx1"/>
                </a:solidFill>
              </a:rPr>
              <a:t>, письмо </a:t>
            </a:r>
            <a:r>
              <a:rPr lang="ru-RU" sz="1800" dirty="0">
                <a:solidFill>
                  <a:schemeClr val="tx1"/>
                </a:solidFill>
              </a:rPr>
              <a:t>Минфина России от 29.03.2013 № </a:t>
            </a:r>
            <a:r>
              <a:rPr lang="ru-RU" sz="1800" dirty="0" smtClean="0">
                <a:solidFill>
                  <a:schemeClr val="tx1"/>
                </a:solidFill>
              </a:rPr>
              <a:t>03-11-11/122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504056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0916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 2021 года сумма налога по ПСН может быть уменьшена на страховые взносы!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Заявительный порядок!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70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059583"/>
            <a:ext cx="7632700" cy="3652118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</a:rPr>
              <a:t>Пункт </a:t>
            </a:r>
            <a:r>
              <a:rPr lang="ru-RU" sz="1800" dirty="0">
                <a:solidFill>
                  <a:schemeClr val="tx1"/>
                </a:solidFill>
              </a:rPr>
              <a:t>1.2 статьи 346.51 НК РФ: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Страховые </a:t>
            </a:r>
            <a:r>
              <a:rPr lang="ru-RU" sz="1800" dirty="0">
                <a:solidFill>
                  <a:schemeClr val="tx1"/>
                </a:solidFill>
              </a:rPr>
              <a:t>платежи (взносы) и пособия уменьшают сумму налога, исчисленную за налоговый период, в случае их уплаты </a:t>
            </a:r>
            <a:r>
              <a:rPr lang="ru-RU" sz="1800" u="sng" dirty="0">
                <a:solidFill>
                  <a:schemeClr val="tx1"/>
                </a:solidFill>
              </a:rPr>
              <a:t>в пользу работников, занятых в тех сферах деятельности налогоплательщика, по которым уплачивается налог в связи с применением патентной системы налогообложения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  <a:p>
            <a:pPr marL="570255" indent="-285750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</a:rPr>
              <a:t>ИП, являющиеся работодателями вправе уменьшить сумму патента не более, чем на 50% (и за себя и за работников)</a:t>
            </a:r>
          </a:p>
          <a:p>
            <a:pPr marL="570255" indent="-285750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</a:rPr>
              <a:t>ИП, </a:t>
            </a:r>
            <a:r>
              <a:rPr lang="ru-RU" sz="1800" dirty="0">
                <a:solidFill>
                  <a:schemeClr val="tx1"/>
                </a:solidFill>
              </a:rPr>
              <a:t>не производящие выплаты и иные вознаграждения физическим лицам, вправе </a:t>
            </a:r>
            <a:r>
              <a:rPr lang="ru-RU" sz="1800" dirty="0" smtClean="0">
                <a:solidFill>
                  <a:schemeClr val="tx1"/>
                </a:solidFill>
              </a:rPr>
              <a:t>уменьшить сумму патента на страховые взносы без ограничений</a:t>
            </a:r>
            <a:endParaRPr lang="ru-RU" sz="1800" dirty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83519"/>
            <a:ext cx="7548638" cy="576064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7500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Основные условия уменьшения на страховые:</a:t>
            </a:r>
          </a:p>
          <a:p>
            <a:pPr marL="627405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Фактическая уплата страховых взносов в пределах исчисленных сумм (срок уплаты которых наступил)</a:t>
            </a:r>
          </a:p>
          <a:p>
            <a:pPr marL="627405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Фактическая уплата страховых взносов в течение периода действия патента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067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203599"/>
            <a:ext cx="7632700" cy="350810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2018 год      53 017 нал-в представивших декларации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2019 год      53 747 нал-в представивших декларации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Оперативно на 20.02.2021      67 934 нал-в, состоящих на учете в качестве налогоплательщиков УСН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339502"/>
            <a:ext cx="7548638" cy="864097"/>
          </a:xfrm>
        </p:spPr>
        <p:txBody>
          <a:bodyPr/>
          <a:lstStyle/>
          <a:p>
            <a:pPr algn="ctr"/>
            <a:r>
              <a:rPr lang="ru-RU" sz="2400" dirty="0" smtClean="0"/>
              <a:t>Количество налогоплательщиков, применяющих УСН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0416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907256"/>
            <a:ext cx="7632700" cy="3804445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</a:rPr>
              <a:t>Вопрос:</a:t>
            </a:r>
          </a:p>
          <a:p>
            <a:r>
              <a:rPr lang="ru-RU" sz="1800" dirty="0">
                <a:solidFill>
                  <a:schemeClr val="tx1"/>
                </a:solidFill>
              </a:rPr>
              <a:t>Страховые взносы за 2020г., оплаченные в 2021г. принимаются к уменьшению патента?</a:t>
            </a:r>
          </a:p>
          <a:p>
            <a:r>
              <a:rPr lang="ru-RU" sz="1800" dirty="0">
                <a:solidFill>
                  <a:schemeClr val="tx1"/>
                </a:solidFill>
              </a:rPr>
              <a:t>Ответ: </a:t>
            </a:r>
          </a:p>
          <a:p>
            <a:r>
              <a:rPr lang="ru-RU" sz="1800" dirty="0">
                <a:solidFill>
                  <a:schemeClr val="tx1"/>
                </a:solidFill>
              </a:rPr>
              <a:t>Если </a:t>
            </a:r>
            <a:r>
              <a:rPr lang="ru-RU" sz="1800" dirty="0" smtClean="0">
                <a:solidFill>
                  <a:schemeClr val="tx1"/>
                </a:solidFill>
              </a:rPr>
              <a:t>ИП, </a:t>
            </a:r>
            <a:r>
              <a:rPr lang="ru-RU" sz="1800" dirty="0">
                <a:solidFill>
                  <a:schemeClr val="tx1"/>
                </a:solidFill>
              </a:rPr>
              <a:t>применяющий ЕНВД, с 01.01.2021 переходит на патент, то страховые взносы за 2020 год, уплаченные в 2021 году сумму патента не уменьшают – для таких налогоплательщиков принята специальная норма - пункт 2 статьи 4 Федерального закона от 23.11.2020 № </a:t>
            </a:r>
            <a:r>
              <a:rPr lang="ru-RU" sz="1800" dirty="0" smtClean="0">
                <a:solidFill>
                  <a:schemeClr val="tx1"/>
                </a:solidFill>
              </a:rPr>
              <a:t>373-ФЗ – уменьшение ЕНВД за 4 квартал 2020 года.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8704" y="180628"/>
            <a:ext cx="7548638" cy="720080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2367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131591"/>
            <a:ext cx="7632700" cy="3580110"/>
          </a:xfrm>
        </p:spPr>
        <p:txBody>
          <a:bodyPr/>
          <a:lstStyle/>
          <a:p>
            <a:pPr marL="627405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письмо </a:t>
            </a:r>
            <a:r>
              <a:rPr lang="ru-RU" dirty="0">
                <a:solidFill>
                  <a:schemeClr val="tx1"/>
                </a:solidFill>
              </a:rPr>
              <a:t>Минфина России от 26.04.2018 № </a:t>
            </a:r>
            <a:r>
              <a:rPr lang="ru-RU" dirty="0" smtClean="0">
                <a:solidFill>
                  <a:schemeClr val="tx1"/>
                </a:solidFill>
              </a:rPr>
              <a:t>03-11-12/28484 (смена павильона на идентичный </a:t>
            </a:r>
            <a:r>
              <a:rPr lang="ru-RU" dirty="0">
                <a:solidFill>
                  <a:schemeClr val="tx1"/>
                </a:solidFill>
              </a:rPr>
              <a:t>павильон, расположенный в одном и том же объекте </a:t>
            </a:r>
            <a:r>
              <a:rPr lang="ru-RU" dirty="0" smtClean="0">
                <a:solidFill>
                  <a:schemeClr val="tx1"/>
                </a:solidFill>
              </a:rPr>
              <a:t>торговли)</a:t>
            </a:r>
          </a:p>
          <a:p>
            <a:pPr marL="627405" indent="-3429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исьмо </a:t>
            </a:r>
            <a:r>
              <a:rPr lang="ru-RU" dirty="0">
                <a:solidFill>
                  <a:schemeClr val="tx1"/>
                </a:solidFill>
              </a:rPr>
              <a:t>Минфина России от 02.07.2019 № 03-11-09/48670 (доведено письмом ФНС России от 12.07.2019 № БС-4-3/13610</a:t>
            </a:r>
            <a:r>
              <a:rPr lang="ru-RU" dirty="0" smtClean="0">
                <a:solidFill>
                  <a:schemeClr val="tx1"/>
                </a:solidFill>
              </a:rPr>
              <a:t>@): увеличение физического показателя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0"/>
            <a:ext cx="7548638" cy="648073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9366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3718"/>
            <a:ext cx="7772400" cy="1102519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6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203599"/>
            <a:ext cx="7632700" cy="3508102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Состоит на учете 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на 01.01.2021:</a:t>
            </a:r>
          </a:p>
          <a:p>
            <a:pPr marL="0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ЮЛ 49 тыс.                         68 тыс. на УСН 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                          105 тыс.                                     в </a:t>
            </a:r>
            <a:r>
              <a:rPr lang="ru-RU" dirty="0" err="1" smtClean="0">
                <a:solidFill>
                  <a:schemeClr val="tx1"/>
                </a:solidFill>
              </a:rPr>
              <a:t>т.ч</a:t>
            </a:r>
            <a:r>
              <a:rPr lang="ru-RU" dirty="0" smtClean="0">
                <a:solidFill>
                  <a:schemeClr val="tx1"/>
                </a:solidFill>
              </a:rPr>
              <a:t>. 8,7 тыс. 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ИП  56 тыс.                         14 тыс. на ПСН    </a:t>
            </a:r>
            <a:r>
              <a:rPr lang="ru-RU" dirty="0" err="1">
                <a:solidFill>
                  <a:schemeClr val="tx1"/>
                </a:solidFill>
              </a:rPr>
              <a:t>с</a:t>
            </a:r>
            <a:r>
              <a:rPr lang="ru-RU" dirty="0" err="1" smtClean="0">
                <a:solidFill>
                  <a:schemeClr val="tx1"/>
                </a:solidFill>
              </a:rPr>
              <a:t>овм</a:t>
            </a:r>
            <a:r>
              <a:rPr lang="ru-RU" dirty="0" smtClean="0">
                <a:solidFill>
                  <a:schemeClr val="tx1"/>
                </a:solidFill>
              </a:rPr>
              <a:t> УСН и ПСН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0"/>
            <a:ext cx="7548638" cy="648073"/>
          </a:xfrm>
        </p:spPr>
        <p:txBody>
          <a:bodyPr/>
          <a:lstStyle/>
          <a:p>
            <a:r>
              <a:rPr lang="ru-RU" dirty="0" smtClean="0"/>
              <a:t>Около 70% - на УСН и ПСН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5796136" y="2499742"/>
            <a:ext cx="216024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2195736" y="2499742"/>
            <a:ext cx="216024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915816" y="2571750"/>
            <a:ext cx="86409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915816" y="3075806"/>
            <a:ext cx="8640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986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771550"/>
            <a:ext cx="7632700" cy="3868142"/>
          </a:xfrm>
        </p:spPr>
        <p:txBody>
          <a:bodyPr/>
          <a:lstStyle/>
          <a:p>
            <a:pPr marL="0" algn="just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На УСН могут перейти как юридические лица, так и индивидуальные предприниматели.</a:t>
            </a:r>
          </a:p>
          <a:p>
            <a:pPr marL="0" lvl="0" algn="just">
              <a:spcBef>
                <a:spcPts val="0"/>
              </a:spcBef>
            </a:pPr>
            <a:endParaRPr lang="ru-RU" sz="1000" dirty="0">
              <a:solidFill>
                <a:schemeClr val="tx1"/>
              </a:solidFill>
            </a:endParaRPr>
          </a:p>
          <a:p>
            <a:pPr marL="0" lvl="0" algn="just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Налог в рамках данного режима зависит от фактически </a:t>
            </a:r>
            <a:r>
              <a:rPr lang="ru-RU" sz="2000" dirty="0" smtClean="0">
                <a:solidFill>
                  <a:schemeClr val="tx1"/>
                </a:solidFill>
              </a:rPr>
              <a:t>полученного дохода.</a:t>
            </a:r>
          </a:p>
          <a:p>
            <a:pPr marL="0" lvl="0" algn="just">
              <a:spcBef>
                <a:spcPts val="0"/>
              </a:spcBef>
            </a:pPr>
            <a:endParaRPr lang="ru-RU" sz="1000" dirty="0" smtClean="0"/>
          </a:p>
          <a:p>
            <a:pPr marL="0" lvl="0"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Есть возможность выбора объекта: </a:t>
            </a:r>
            <a:r>
              <a:rPr lang="ru-RU" sz="2000" dirty="0">
                <a:solidFill>
                  <a:schemeClr val="tx1"/>
                </a:solidFill>
              </a:rPr>
              <a:t>либо 6% от доходов, либо 15% с </a:t>
            </a:r>
            <a:r>
              <a:rPr lang="ru-RU" sz="2000" dirty="0" smtClean="0">
                <a:solidFill>
                  <a:schemeClr val="tx1"/>
                </a:solidFill>
              </a:rPr>
              <a:t>разницы </a:t>
            </a:r>
            <a:r>
              <a:rPr lang="ru-RU" sz="2000" dirty="0">
                <a:solidFill>
                  <a:schemeClr val="tx1"/>
                </a:solidFill>
              </a:rPr>
              <a:t>между доходами и </a:t>
            </a:r>
            <a:r>
              <a:rPr lang="ru-RU" sz="2000" dirty="0" smtClean="0">
                <a:solidFill>
                  <a:schemeClr val="tx1"/>
                </a:solidFill>
              </a:rPr>
              <a:t>расходами.</a:t>
            </a:r>
            <a:endParaRPr lang="ru-RU" sz="2000" dirty="0">
              <a:solidFill>
                <a:schemeClr val="tx1"/>
              </a:solidFill>
            </a:endParaRPr>
          </a:p>
          <a:p>
            <a:pPr marL="0" lvl="0" algn="just">
              <a:spcBef>
                <a:spcPts val="0"/>
              </a:spcBef>
            </a:pPr>
            <a:endParaRPr lang="ru-RU" sz="1000" dirty="0" smtClean="0">
              <a:solidFill>
                <a:schemeClr val="tx1"/>
              </a:solidFill>
            </a:endParaRPr>
          </a:p>
          <a:p>
            <a:pPr marL="0" lvl="0"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Под налогообложение подпадает вся деятельность ЮЛ или ИП, а не отдельный вид деятельности, как это было при ЕНВД.</a:t>
            </a:r>
          </a:p>
          <a:p>
            <a:pPr marL="0" lvl="0" algn="just">
              <a:spcBef>
                <a:spcPts val="0"/>
              </a:spcBef>
            </a:pPr>
            <a:endParaRPr lang="ru-RU" sz="1000" dirty="0" smtClean="0">
              <a:solidFill>
                <a:schemeClr val="tx1"/>
              </a:solidFill>
            </a:endParaRPr>
          </a:p>
          <a:p>
            <a:pPr marL="0" lvl="0"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Применяя УСН можно работать на всей территории России (без филиалов).</a:t>
            </a:r>
            <a:endParaRPr lang="ru-RU" sz="2000" dirty="0">
              <a:solidFill>
                <a:schemeClr val="tx1"/>
              </a:solidFill>
            </a:endParaRPr>
          </a:p>
          <a:p>
            <a:pPr marL="0" lvl="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360040"/>
          </a:xfrm>
        </p:spPr>
        <p:txBody>
          <a:bodyPr/>
          <a:lstStyle/>
          <a:p>
            <a:pPr algn="ctr"/>
            <a:r>
              <a:rPr lang="ru-RU" sz="2400" dirty="0" smtClean="0"/>
              <a:t>ОСНОВНЫЕ ОСОБЕННОСТИ ПРИМЕНЕНИЯ УСН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253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059583"/>
            <a:ext cx="7632700" cy="365211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 </a:t>
            </a:r>
            <a:r>
              <a:rPr lang="ru-RU" dirty="0">
                <a:solidFill>
                  <a:schemeClr val="tx1"/>
                </a:solidFill>
              </a:rPr>
              <a:t>организации на УСН не может быть филиалов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Доля </a:t>
            </a:r>
            <a:r>
              <a:rPr lang="ru-RU" dirty="0">
                <a:solidFill>
                  <a:schemeClr val="tx1"/>
                </a:solidFill>
              </a:rPr>
              <a:t>юридических лиц в составе участников организации на УСН не может составлять более 25%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Остаточная </a:t>
            </a:r>
            <a:r>
              <a:rPr lang="ru-RU" dirty="0">
                <a:solidFill>
                  <a:schemeClr val="tx1"/>
                </a:solidFill>
              </a:rPr>
              <a:t>стоимость основных средств не должна превышать 150 млн руб</a:t>
            </a:r>
            <a:r>
              <a:rPr lang="ru-RU" dirty="0" smtClean="0">
                <a:solidFill>
                  <a:schemeClr val="tx1"/>
                </a:solidFill>
              </a:rPr>
              <a:t>. (в </a:t>
            </a:r>
            <a:r>
              <a:rPr lang="ru-RU" dirty="0" err="1" smtClean="0">
                <a:solidFill>
                  <a:schemeClr val="tx1"/>
                </a:solidFill>
              </a:rPr>
              <a:t>т.ч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и для ИП)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0"/>
            <a:ext cx="7548638" cy="648073"/>
          </a:xfrm>
        </p:spPr>
        <p:txBody>
          <a:bodyPr/>
          <a:lstStyle/>
          <a:p>
            <a:pPr algn="ctr"/>
            <a:r>
              <a:rPr lang="ru-RU" sz="2400" dirty="0"/>
              <a:t>ОСНОВНЫЕ ОСОБЕННОСТИ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91624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Present_FNS2012_16-9</Template>
  <TotalTime>10488</TotalTime>
  <Words>2964</Words>
  <Application>Microsoft Office PowerPoint</Application>
  <PresentationFormat>Экран (16:9)</PresentationFormat>
  <Paragraphs>420</Paragraphs>
  <Slides>62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Present_FNS2012_16-9</vt:lpstr>
      <vt:lpstr> УФНС России по Иркутской области  Отмена ЕНВД.  Переход на альтернативные режимы налогообложения. Итоги.</vt:lpstr>
      <vt:lpstr>ОТМЕНА ЕНВД</vt:lpstr>
      <vt:lpstr>ОСНОВНЫЕ ВИДЫ ДЕЯТЕЛЬНОСТИ НАЛОГОПЛАТЕЛЬЩИКОВ ЕНВД</vt:lpstr>
      <vt:lpstr>АЛЬТЕРНАТИВНЫЕ РЕЖИМЫ НАЛОГООБЛОЖЕНИЯ</vt:lpstr>
      <vt:lpstr>ПЕРЕХОД С ЕНВД НА ИНЫЕ РЕЖИМЫ НАЛОГООБЛОЖЕНИЯ на 20.02.2021</vt:lpstr>
      <vt:lpstr>Количество налогоплательщиков, применяющих УСН </vt:lpstr>
      <vt:lpstr>Около 70% - на УСН и ПСН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УСН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Презентация PowerPoint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ОСНОВНЫЕ ОСОБЕННОСТИ ПРИМЕНЕНИЯ ПСН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Дёмина Евгения Викторовна</dc:creator>
  <cp:lastModifiedBy>Дерягина Светлана Сергеевна</cp:lastModifiedBy>
  <cp:revision>511</cp:revision>
  <cp:lastPrinted>2021-02-25T02:27:48Z</cp:lastPrinted>
  <dcterms:created xsi:type="dcterms:W3CDTF">2015-03-11T11:09:41Z</dcterms:created>
  <dcterms:modified xsi:type="dcterms:W3CDTF">2021-02-25T02:29:27Z</dcterms:modified>
</cp:coreProperties>
</file>